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4"/>
  </p:sldMasterIdLst>
  <p:notesMasterIdLst>
    <p:notesMasterId r:id="rId15"/>
  </p:notesMasterIdLst>
  <p:handoutMasterIdLst>
    <p:handoutMasterId r:id="rId16"/>
  </p:handoutMasterIdLst>
  <p:sldIdLst>
    <p:sldId id="256" r:id="rId5"/>
    <p:sldId id="269" r:id="rId6"/>
    <p:sldId id="296" r:id="rId7"/>
    <p:sldId id="302" r:id="rId8"/>
    <p:sldId id="271" r:id="rId9"/>
    <p:sldId id="304" r:id="rId10"/>
    <p:sldId id="299" r:id="rId11"/>
    <p:sldId id="301" r:id="rId12"/>
    <p:sldId id="308" r:id="rId13"/>
    <p:sldId id="270" r:id="rId1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7"/>
    <p:restoredTop sz="94661"/>
  </p:normalViewPr>
  <p:slideViewPr>
    <p:cSldViewPr>
      <p:cViewPr varScale="1">
        <p:scale>
          <a:sx n="101" d="100"/>
          <a:sy n="101" d="100"/>
        </p:scale>
        <p:origin x="191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332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DABA32-1485-7997-B150-F47167CE008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3CDD25-CBCE-9A57-AC1C-B48FBD60481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81A5C86D-BC68-2B4D-8758-B0A1DB560353}" type="datetimeFigureOut">
              <a:rPr lang="en-US" altLang="en-US"/>
              <a:pPr>
                <a:defRPr/>
              </a:pPr>
              <a:t>7/31/2025</a:t>
            </a:fld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FD4A1C-6AAB-DD92-C2F7-686F7D12741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8368A9-2861-0BE0-2632-33E14CF2CB5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D018373B-B47E-204F-B52F-912235021EE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D5B3550-A0CD-F5D2-A0F7-5A2550D3424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7A7FAF-5121-3D35-9321-7C2E4D33983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CDEA72B-B68B-414F-BA9C-BCB86CBF0D15}" type="datetimeFigureOut">
              <a:rPr lang="en-GB" altLang="en-US"/>
              <a:pPr>
                <a:defRPr/>
              </a:pPr>
              <a:t>31/07/2025</a:t>
            </a:fld>
            <a:endParaRPr lang="en-GB" alt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C9AD316-C318-ED48-313E-44BAC3A7970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3D52BC1-AEA6-A753-507C-8731E65674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DBC87F-697D-C5FD-2E7A-DA9F7604CFE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C65A32-8E23-2D75-82E9-A04FDCF7BD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fld id="{C48EEE9E-907E-4943-A579-35D1B94A099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>
            <a:extLst>
              <a:ext uri="{FF2B5EF4-FFF2-40B4-BE49-F238E27FC236}">
                <a16:creationId xmlns:a16="http://schemas.microsoft.com/office/drawing/2014/main" id="{7AD7544E-56A9-B5A1-B8B4-6DD77BC4741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6" name="Notes Placeholder 2">
            <a:extLst>
              <a:ext uri="{FF2B5EF4-FFF2-40B4-BE49-F238E27FC236}">
                <a16:creationId xmlns:a16="http://schemas.microsoft.com/office/drawing/2014/main" id="{3F898D19-A789-8C93-F21B-BEAB86DFB0D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16387" name="Slide Number Placeholder 3">
            <a:extLst>
              <a:ext uri="{FF2B5EF4-FFF2-40B4-BE49-F238E27FC236}">
                <a16:creationId xmlns:a16="http://schemas.microsoft.com/office/drawing/2014/main" id="{35BC53DB-7E86-2DBE-7110-B8BFD137A8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F4895DC3-CED9-B847-86BD-444C311A4BAC}" type="slidenum">
              <a:rPr lang="en-GB" altLang="en-US"/>
              <a:pPr>
                <a:spcBef>
                  <a:spcPct val="0"/>
                </a:spcBef>
              </a:pPr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74D0618-6EA6-407F-27BD-B7449E94A3C5}"/>
              </a:ext>
            </a:extLst>
          </p:cNvPr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Straight Connector 4">
            <a:extLst>
              <a:ext uri="{FF2B5EF4-FFF2-40B4-BE49-F238E27FC236}">
                <a16:creationId xmlns:a16="http://schemas.microsoft.com/office/drawing/2014/main" id="{F0BF5C16-3EFF-748A-AB09-FBD9FA52A48B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Date Placeholder 30">
            <a:extLst>
              <a:ext uri="{FF2B5EF4-FFF2-40B4-BE49-F238E27FC236}">
                <a16:creationId xmlns:a16="http://schemas.microsoft.com/office/drawing/2014/main" id="{CD73D54C-2AE3-1172-43B0-B02776AC6BD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r>
              <a:rPr lang="en-GB"/>
              <a:t>Professor Richard Whish London</a:t>
            </a:r>
          </a:p>
        </p:txBody>
      </p:sp>
      <p:sp>
        <p:nvSpPr>
          <p:cNvPr id="7" name="Footer Placeholder 17">
            <a:extLst>
              <a:ext uri="{FF2B5EF4-FFF2-40B4-BE49-F238E27FC236}">
                <a16:creationId xmlns:a16="http://schemas.microsoft.com/office/drawing/2014/main" id="{28820968-FD5D-906A-1C7B-7CA9D37FD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r>
              <a:rPr lang="en-GB"/>
              <a:t>The Law Society     29 February 2024</a:t>
            </a:r>
          </a:p>
        </p:txBody>
      </p:sp>
      <p:sp>
        <p:nvSpPr>
          <p:cNvPr id="8" name="Slide Number Placeholder 28">
            <a:extLst>
              <a:ext uri="{FF2B5EF4-FFF2-40B4-BE49-F238E27FC236}">
                <a16:creationId xmlns:a16="http://schemas.microsoft.com/office/drawing/2014/main" id="{AECE5861-4AB9-9B52-FA6F-A3E5EC763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A086E4E-2B7A-B841-9188-AE4F2CAD735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614476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6">
            <a:extLst>
              <a:ext uri="{FF2B5EF4-FFF2-40B4-BE49-F238E27FC236}">
                <a16:creationId xmlns:a16="http://schemas.microsoft.com/office/drawing/2014/main" id="{87C69F73-BDE5-701A-BEFB-56A39F55C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Professor Richard Whish London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12C3AC1B-DDC2-A833-63BA-23638AD0D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The Law Society     29 February 2024</a:t>
            </a:r>
          </a:p>
        </p:txBody>
      </p:sp>
      <p:sp>
        <p:nvSpPr>
          <p:cNvPr id="6" name="Slide Number Placeholder 15">
            <a:extLst>
              <a:ext uri="{FF2B5EF4-FFF2-40B4-BE49-F238E27FC236}">
                <a16:creationId xmlns:a16="http://schemas.microsoft.com/office/drawing/2014/main" id="{0E9BEF0D-BFC0-03E1-399A-73F95943E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AA998-8945-3546-BED8-4D51273F814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6871582"/>
      </p:ext>
    </p:extLst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7F8A45-319E-E03F-D1A5-CA8FD739E3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r>
              <a:rPr lang="en-GB"/>
              <a:t>Professor Richard Whish London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FA062E-48EA-FE52-AB7D-6809A006C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r>
              <a:rPr lang="en-GB"/>
              <a:t>The Law Society     29 February 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EDE19-9540-43C0-1CE6-BFA398A19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</a:lstStyle>
          <a:p>
            <a:fld id="{6593ADDA-2D36-5D4E-BB0E-C0CBC852611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859418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26">
            <a:extLst>
              <a:ext uri="{FF2B5EF4-FFF2-40B4-BE49-F238E27FC236}">
                <a16:creationId xmlns:a16="http://schemas.microsoft.com/office/drawing/2014/main" id="{FEF91240-C907-8F4E-007E-847940E35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Professor Richard Whish London</a:t>
            </a: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213BC665-8BB7-82B9-027D-BE71C1CE7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The Law Society     29 February 2024</a:t>
            </a:r>
          </a:p>
        </p:txBody>
      </p:sp>
      <p:sp>
        <p:nvSpPr>
          <p:cNvPr id="7" name="Slide Number Placeholder 15">
            <a:extLst>
              <a:ext uri="{FF2B5EF4-FFF2-40B4-BE49-F238E27FC236}">
                <a16:creationId xmlns:a16="http://schemas.microsoft.com/office/drawing/2014/main" id="{C61D68FF-C7E7-1DEF-2C9D-08A9B322F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F3E389-CD21-6E41-9C2A-7B62446F1D4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00174081"/>
      </p:ext>
    </p:extLst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26">
            <a:extLst>
              <a:ext uri="{FF2B5EF4-FFF2-40B4-BE49-F238E27FC236}">
                <a16:creationId xmlns:a16="http://schemas.microsoft.com/office/drawing/2014/main" id="{3711E063-FF6D-99C4-901D-3EB3CDA8DD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Professor Richard Whish London</a:t>
            </a:r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0D9A5D09-0BC0-0F83-824D-C824C0B915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The Law Society     29 February 2024</a:t>
            </a:r>
          </a:p>
        </p:txBody>
      </p:sp>
      <p:sp>
        <p:nvSpPr>
          <p:cNvPr id="9" name="Slide Number Placeholder 15">
            <a:extLst>
              <a:ext uri="{FF2B5EF4-FFF2-40B4-BE49-F238E27FC236}">
                <a16:creationId xmlns:a16="http://schemas.microsoft.com/office/drawing/2014/main" id="{C8BDC23A-6DEE-7E63-9E30-8259D0A0E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273D7A-BD55-2741-AEDD-2D86323544E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3789068"/>
      </p:ext>
    </p:extLst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6">
            <a:extLst>
              <a:ext uri="{FF2B5EF4-FFF2-40B4-BE49-F238E27FC236}">
                <a16:creationId xmlns:a16="http://schemas.microsoft.com/office/drawing/2014/main" id="{53AA4539-42F9-53D6-9829-E4FBCD16A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Professor Richard Whish London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D8D64D-40CD-2B48-A858-D8C8BEAEA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The Law Society     29 February 2024</a:t>
            </a:r>
          </a:p>
        </p:txBody>
      </p:sp>
      <p:sp>
        <p:nvSpPr>
          <p:cNvPr id="5" name="Slide Number Placeholder 15">
            <a:extLst>
              <a:ext uri="{FF2B5EF4-FFF2-40B4-BE49-F238E27FC236}">
                <a16:creationId xmlns:a16="http://schemas.microsoft.com/office/drawing/2014/main" id="{04A417D7-9C4D-748F-87FE-C8D62B25B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AC648-87D6-154C-A50D-B3895CDCB3A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61112046"/>
      </p:ext>
    </p:extLst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6">
            <a:extLst>
              <a:ext uri="{FF2B5EF4-FFF2-40B4-BE49-F238E27FC236}">
                <a16:creationId xmlns:a16="http://schemas.microsoft.com/office/drawing/2014/main" id="{C87112EF-DC23-94C1-ED39-42CF8C087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Professor Richard Whish London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5741B347-D661-58A0-B57A-80D3CC390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The Law Society     29 February 2024</a:t>
            </a:r>
          </a:p>
        </p:txBody>
      </p:sp>
      <p:sp>
        <p:nvSpPr>
          <p:cNvPr id="4" name="Slide Number Placeholder 15">
            <a:extLst>
              <a:ext uri="{FF2B5EF4-FFF2-40B4-BE49-F238E27FC236}">
                <a16:creationId xmlns:a16="http://schemas.microsoft.com/office/drawing/2014/main" id="{3882BD5E-7A2A-CE20-ABC9-89E0F2E56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F4AAA9-F581-7744-944A-625149B3A77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61333470"/>
      </p:ext>
    </p:extLst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26">
            <a:extLst>
              <a:ext uri="{FF2B5EF4-FFF2-40B4-BE49-F238E27FC236}">
                <a16:creationId xmlns:a16="http://schemas.microsoft.com/office/drawing/2014/main" id="{254630A1-0C85-B009-2A10-5C8E726D8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Professor Richard Whish London</a:t>
            </a: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B41C6EBB-33B2-7DB3-AD7F-4B27A0EDC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The Law Society     29 February 2024</a:t>
            </a:r>
          </a:p>
        </p:txBody>
      </p:sp>
      <p:sp>
        <p:nvSpPr>
          <p:cNvPr id="7" name="Slide Number Placeholder 15">
            <a:extLst>
              <a:ext uri="{FF2B5EF4-FFF2-40B4-BE49-F238E27FC236}">
                <a16:creationId xmlns:a16="http://schemas.microsoft.com/office/drawing/2014/main" id="{57D814F6-3EA5-CAEF-1A06-2621F9572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B00AFA-8CD6-C742-88C5-02FC0A5A1F8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6909117"/>
      </p:ext>
    </p:extLst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D18B3E0-BF5A-0C74-F475-0EA6D5A81CF5}"/>
              </a:ext>
            </a:extLst>
          </p:cNvPr>
          <p:cNvSpPr>
            <a:spLocks noChangeArrowheads="1"/>
          </p:cNvSpPr>
          <p:nvPr/>
        </p:nvSpPr>
        <p:spPr bwMode="auto"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>
            <a:solidFill>
              <a:srgbClr val="EAEAEA"/>
            </a:solidFill>
            <a:miter lim="800000"/>
            <a:headEnd/>
            <a:tailEnd/>
          </a:ln>
          <a:effectLst>
            <a:outerShdw blurRad="25000" dist="12700" dir="5400000" algn="t" rotWithShape="0">
              <a:srgbClr val="808080">
                <a:alpha val="39998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E9D748-109E-3856-FD9E-F3C8FC53EC38}"/>
              </a:ext>
            </a:extLst>
          </p:cNvPr>
          <p:cNvSpPr>
            <a:spLocks noChangeArrowheads="1"/>
          </p:cNvSpPr>
          <p:nvPr/>
        </p:nvSpPr>
        <p:spPr bwMode="auto"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>
            <a:solidFill>
              <a:srgbClr val="EAEAEA"/>
            </a:solidFill>
            <a:miter lim="800000"/>
            <a:headEnd/>
            <a:tailEnd/>
          </a:ln>
          <a:effectLst>
            <a:outerShdw blurRad="28000" dist="12700" dir="5400000" algn="tl" rotWithShape="0">
              <a:srgbClr val="808080">
                <a:alpha val="39998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D0BC1553-5DF7-EEB2-2A91-3493584AA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GB"/>
              <a:t>Professor Richard Whish London</a:t>
            </a:r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48BC95F2-1A63-867D-977E-3A59604B1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GB"/>
              <a:t>The Law Society     29 February 2024</a:t>
            </a:r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9F1BFEEF-CC6A-329F-10E2-202FC262C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2559CC-E8B8-4749-A0B5-E482B77304B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2031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6">
            <a:extLst>
              <a:ext uri="{FF2B5EF4-FFF2-40B4-BE49-F238E27FC236}">
                <a16:creationId xmlns:a16="http://schemas.microsoft.com/office/drawing/2014/main" id="{D526DD6A-2AA6-E19F-D6DF-9891BF4D8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Professor Richard Whish London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5712E430-DB34-6AA2-1ABF-688443E54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The Law Society     29 February 2024</a:t>
            </a:r>
          </a:p>
        </p:txBody>
      </p:sp>
      <p:sp>
        <p:nvSpPr>
          <p:cNvPr id="6" name="Slide Number Placeholder 15">
            <a:extLst>
              <a:ext uri="{FF2B5EF4-FFF2-40B4-BE49-F238E27FC236}">
                <a16:creationId xmlns:a16="http://schemas.microsoft.com/office/drawing/2014/main" id="{90D8F5A5-A73A-F4B7-7446-FACBF4805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759B2C-AA3E-B34E-BC93-56930CB7511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06204239"/>
      </p:ext>
    </p:extLst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8E7D92-1AA6-AC7D-2130-03485F48C5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GB"/>
              <a:t>Professor Richard Whish London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C9B33B-2BA7-5451-D512-45F3D0591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GB"/>
              <a:t>The Law Society     29 February 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50EC32-863C-B30B-AE8D-FED1D4294E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/>
            </a:lvl1pPr>
          </a:lstStyle>
          <a:p>
            <a:fld id="{E1535A9E-9C27-B444-BFAE-E09DC3A92BB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66538195"/>
      </p:ext>
    </p:extLst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D6900DE-A8AD-13B3-721A-F9F94D65D936}"/>
              </a:ext>
            </a:extLst>
          </p:cNvPr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1DCC4F8E-5715-66DB-5ECD-B53B8EF3E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30" name="Text Placeholder 30">
            <a:extLst>
              <a:ext uri="{FF2B5EF4-FFF2-40B4-BE49-F238E27FC236}">
                <a16:creationId xmlns:a16="http://schemas.microsoft.com/office/drawing/2014/main" id="{D85C0FD5-FE43-E0F6-4A80-0B84826A448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7" name="Date Placeholder 26">
            <a:extLst>
              <a:ext uri="{FF2B5EF4-FFF2-40B4-BE49-F238E27FC236}">
                <a16:creationId xmlns:a16="http://schemas.microsoft.com/office/drawing/2014/main" id="{6D8D7279-0C8E-489A-AAA6-3D0089593F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>
              <a:defRPr/>
            </a:pPr>
            <a:r>
              <a:rPr lang="en-GB"/>
              <a:t>Professor Richard Whish London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2BE716-FAA8-3585-BB3B-DA51AC91F0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>
              <a:defRPr/>
            </a:pPr>
            <a:r>
              <a:rPr lang="en-GB"/>
              <a:t>The Law Society     29 February 2024</a:t>
            </a:r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6901A9F7-D3A8-43BF-A98E-9AA67C5F6C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100">
                <a:solidFill>
                  <a:schemeClr val="tx2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1pPr>
          </a:lstStyle>
          <a:p>
            <a:fld id="{24A5565B-2E54-554F-A5CA-61C50D8F239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68" r:id="rId1"/>
    <p:sldLayoutId id="2147484561" r:id="rId2"/>
    <p:sldLayoutId id="2147484569" r:id="rId3"/>
    <p:sldLayoutId id="2147484562" r:id="rId4"/>
    <p:sldLayoutId id="2147484563" r:id="rId5"/>
    <p:sldLayoutId id="2147484564" r:id="rId6"/>
    <p:sldLayoutId id="2147484565" r:id="rId7"/>
    <p:sldLayoutId id="2147484566" r:id="rId8"/>
    <p:sldLayoutId id="2147484570" r:id="rId9"/>
    <p:sldLayoutId id="2147484567" r:id="rId10"/>
    <p:sldLayoutId id="2147484571" r:id="rId11"/>
  </p:sldLayoutIdLst>
  <p:transition spd="slow">
    <p:dissolve/>
  </p:transition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  <a:ea typeface="ＭＳ Ｐゴシック" charset="0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2" charset="2"/>
        <a:buChar char=""/>
        <a:defRPr sz="26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2" charset="2"/>
        <a:buChar char=""/>
        <a:defRPr sz="2300" kern="1200">
          <a:solidFill>
            <a:srgbClr val="6C6C6C"/>
          </a:solidFill>
          <a:latin typeface="+mn-lt"/>
          <a:ea typeface="ＭＳ Ｐゴシック" charset="0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2" charset="2"/>
        <a:buChar char=""/>
        <a:defRPr sz="2000" kern="1200">
          <a:solidFill>
            <a:srgbClr val="6C6C6C"/>
          </a:solidFill>
          <a:latin typeface="+mn-lt"/>
          <a:ea typeface="ＭＳ Ｐゴシック" charset="0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2E04D8-FD4D-7FB9-070E-AEA3A1B184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/>
              <a:t>Key developments in </a:t>
            </a:r>
            <a:r>
              <a:rPr lang="en-US" sz="3200" dirty="0" err="1"/>
              <a:t>uk</a:t>
            </a:r>
            <a:r>
              <a:rPr lang="en-US" sz="3200" dirty="0"/>
              <a:t>  and </a:t>
            </a:r>
            <a:r>
              <a:rPr lang="en-US" sz="3200" dirty="0" err="1"/>
              <a:t>eu</a:t>
            </a:r>
            <a:r>
              <a:rPr lang="en-US" sz="3200" dirty="0"/>
              <a:t> competition policy 2023-2024</a:t>
            </a:r>
          </a:p>
        </p:txBody>
      </p:sp>
      <p:sp>
        <p:nvSpPr>
          <p:cNvPr id="15362" name="Subtitle 2">
            <a:extLst>
              <a:ext uri="{FF2B5EF4-FFF2-40B4-BE49-F238E27FC236}">
                <a16:creationId xmlns:a16="http://schemas.microsoft.com/office/drawing/2014/main" id="{4FB5DDA3-28ED-1214-EA05-F354DE2FA8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54388" y="3540125"/>
            <a:ext cx="5114925" cy="1101725"/>
          </a:xfrm>
        </p:spPr>
        <p:txBody>
          <a:bodyPr/>
          <a:lstStyle/>
          <a:p>
            <a:r>
              <a:rPr lang="en-US" altLang="en-US" dirty="0">
                <a:ea typeface="ＭＳ Ｐゴシック" panose="020B0600070205080204" pitchFamily="34" charset="-128"/>
              </a:rPr>
              <a:t>The Law Society</a:t>
            </a:r>
          </a:p>
          <a:p>
            <a:r>
              <a:rPr lang="en-US" altLang="en-US" dirty="0">
                <a:ea typeface="ＭＳ Ｐゴシック" panose="020B0600070205080204" pitchFamily="34" charset="-128"/>
              </a:rPr>
              <a:t>Professor Richard Whish</a:t>
            </a:r>
          </a:p>
          <a:p>
            <a:r>
              <a:rPr lang="en-US" altLang="en-US" dirty="0">
                <a:ea typeface="ＭＳ Ｐゴシック" panose="020B0600070205080204" pitchFamily="34" charset="-128"/>
              </a:rPr>
              <a:t>29 February 2024</a:t>
            </a:r>
          </a:p>
        </p:txBody>
      </p:sp>
    </p:spTree>
  </p:cSld>
  <p:clrMapOvr>
    <a:masterClrMapping/>
  </p:clrMapOvr>
  <p:transition spd="slow"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B30F5-152A-076B-3057-082AB51BF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2656"/>
            <a:ext cx="7239000" cy="1039091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200" dirty="0"/>
              <a:t>Competition law developments 2023-2024</a:t>
            </a:r>
          </a:p>
        </p:txBody>
      </p:sp>
      <p:sp>
        <p:nvSpPr>
          <p:cNvPr id="16386" name="Content Placeholder 2">
            <a:extLst>
              <a:ext uri="{FF2B5EF4-FFF2-40B4-BE49-F238E27FC236}">
                <a16:creationId xmlns:a16="http://schemas.microsoft.com/office/drawing/2014/main" id="{0224B1FE-2C98-ACAC-2125-6527B52019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Wingdings 2" pitchFamily="2" charset="2"/>
              <a:buNone/>
              <a:defRPr/>
            </a:pPr>
            <a:r>
              <a:rPr lang="en-US" altLang="en-US" sz="28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STRUCTURE OF PRESENTATION</a:t>
            </a:r>
            <a:endParaRPr lang="en-US" altLang="en-US" sz="2400" dirty="0">
              <a:solidFill>
                <a:srgbClr val="FF0000"/>
              </a:solidFill>
              <a:ea typeface="ＭＳ Ｐゴシック" panose="020B0600070205080204" pitchFamily="34" charset="-128"/>
            </a:endParaRPr>
          </a:p>
          <a:p>
            <a:pPr marL="0" indent="0">
              <a:buNone/>
              <a:defRPr/>
            </a:pPr>
            <a:endParaRPr lang="en-US" altLang="en-US" sz="2400" dirty="0">
              <a:solidFill>
                <a:srgbClr val="FF0000"/>
              </a:solidFill>
              <a:ea typeface="ＭＳ Ｐゴシック" panose="020B0600070205080204" pitchFamily="34" charset="-128"/>
            </a:endParaRPr>
          </a:p>
          <a:p>
            <a:pPr marL="365125" indent="-365125">
              <a:defRPr/>
            </a:pPr>
            <a:endParaRPr lang="en-US" altLang="en-US" sz="2400" dirty="0">
              <a:solidFill>
                <a:srgbClr val="FF0000"/>
              </a:solidFill>
              <a:ea typeface="ＭＳ Ｐゴシック" panose="020B0600070205080204" pitchFamily="34" charset="-128"/>
            </a:endParaRPr>
          </a:p>
          <a:p>
            <a:pPr marL="365125" indent="-365125">
              <a:defRPr/>
            </a:pPr>
            <a:r>
              <a:rPr lang="en-US" altLang="en-US" sz="24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AGREEMENTS</a:t>
            </a:r>
          </a:p>
          <a:p>
            <a:pPr marL="365125" indent="-365125">
              <a:defRPr/>
            </a:pPr>
            <a:r>
              <a:rPr lang="en-US" altLang="en-US" sz="24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ABUSE OF DOMINANCE</a:t>
            </a:r>
          </a:p>
          <a:p>
            <a:pPr marL="365125" indent="-365125">
              <a:defRPr/>
            </a:pPr>
            <a:r>
              <a:rPr lang="en-US" altLang="en-US" sz="24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DAMAGES</a:t>
            </a:r>
          </a:p>
          <a:p>
            <a:pPr marL="365125" indent="-365125">
              <a:defRPr/>
            </a:pPr>
            <a:r>
              <a:rPr lang="en-US" altLang="en-US" sz="24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MERGERS </a:t>
            </a:r>
          </a:p>
          <a:p>
            <a:pPr marL="0" indent="0">
              <a:buNone/>
              <a:defRPr/>
            </a:pPr>
            <a:endParaRPr lang="en-US" altLang="en-US" sz="2400" dirty="0">
              <a:solidFill>
                <a:srgbClr val="FF0000"/>
              </a:solidFill>
              <a:ea typeface="ＭＳ Ｐゴシック" panose="020B0600070205080204" pitchFamily="34" charset="-128"/>
            </a:endParaRPr>
          </a:p>
          <a:p>
            <a:pPr marL="0" indent="0" algn="ctr">
              <a:buFont typeface="Wingdings 2" pitchFamily="2" charset="2"/>
              <a:buNone/>
              <a:defRPr/>
            </a:pPr>
            <a:endParaRPr lang="en-US" altLang="en-US" sz="2800" dirty="0">
              <a:solidFill>
                <a:srgbClr val="FF0000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6046CB1D-1093-6A57-513D-6ACDEB901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o-RO" dirty="0"/>
              <a:t>The Law Society     </a:t>
            </a:r>
          </a:p>
          <a:p>
            <a:pPr>
              <a:defRPr/>
            </a:pPr>
            <a:r>
              <a:rPr lang="ro-RO" dirty="0"/>
              <a:t>29 </a:t>
            </a:r>
            <a:r>
              <a:rPr lang="ro-RO" dirty="0" err="1"/>
              <a:t>February</a:t>
            </a:r>
            <a:r>
              <a:rPr lang="ro-RO" dirty="0"/>
              <a:t> 2024</a:t>
            </a:r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7352EE-5F68-99D2-4CF0-719E846D15DF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Professor Richard Whish London</a:t>
            </a:r>
            <a:endParaRPr lang="en-GB" dirty="0"/>
          </a:p>
        </p:txBody>
      </p:sp>
      <p:sp>
        <p:nvSpPr>
          <p:cNvPr id="17413" name="Slide Number Placeholder 3">
            <a:extLst>
              <a:ext uri="{FF2B5EF4-FFF2-40B4-BE49-F238E27FC236}">
                <a16:creationId xmlns:a16="http://schemas.microsoft.com/office/drawing/2014/main" id="{53E56463-662A-E20E-42A0-680BD7220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600"/>
              </a:spcBef>
              <a:buClr>
                <a:schemeClr val="tx2"/>
              </a:buClr>
              <a:buSzPct val="73000"/>
              <a:buFont typeface="Wingdings 2" pitchFamily="2" charset="2"/>
              <a:buChar char=""/>
              <a:defRPr sz="2600">
                <a:solidFill>
                  <a:schemeClr val="tx1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ts val="500"/>
              </a:spcBef>
              <a:buClr>
                <a:srgbClr val="F9B639"/>
              </a:buClr>
              <a:buSzPct val="80000"/>
              <a:buFont typeface="Wingdings 2" pitchFamily="2" charset="2"/>
              <a:buChar char=""/>
              <a:defRPr sz="2300">
                <a:solidFill>
                  <a:srgbClr val="6C6C6C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ts val="400"/>
              </a:spcBef>
              <a:buClr>
                <a:srgbClr val="F9B639"/>
              </a:buClr>
              <a:buSzPct val="60000"/>
              <a:buFont typeface="Wingdings" pitchFamily="2" charset="2"/>
              <a:buChar char=""/>
              <a:defRPr sz="2000">
                <a:solidFill>
                  <a:schemeClr val="tx1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rgbClr val="F9B639"/>
              </a:buClr>
              <a:buSzPct val="80000"/>
              <a:buFont typeface="Wingdings 2" pitchFamily="2" charset="2"/>
              <a:buChar char=""/>
              <a:defRPr sz="2000">
                <a:solidFill>
                  <a:srgbClr val="6C6C6C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CB490D43-B11A-9C4D-BA03-6E80A92FDE04}" type="slidenum">
              <a:rPr lang="en-GB" altLang="en-US" sz="1100">
                <a:solidFill>
                  <a:schemeClr val="tx2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</a:t>
            </a:fld>
            <a:endParaRPr lang="en-GB" altLang="en-US" sz="11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0560D-7FA7-CF91-9C61-603CC43BE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/>
              <a:t>Competition law developments 2023-2024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18BE1D-AD8F-A778-DB10-77A98C4C56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2800" dirty="0">
                <a:solidFill>
                  <a:srgbClr val="FF0000"/>
                </a:solidFill>
              </a:rPr>
              <a:t>AGREEMENTS</a:t>
            </a:r>
          </a:p>
          <a:p>
            <a:pPr marL="365125" indent="-365125"/>
            <a:r>
              <a:rPr lang="en-US" sz="2400" cap="all" dirty="0"/>
              <a:t>POTENTIAL COMPETITION/OBJECT RESTRICTIONS</a:t>
            </a:r>
          </a:p>
          <a:p>
            <a:pPr marL="722313" lvl="1" indent="-361950"/>
            <a:r>
              <a:rPr lang="en-US" sz="1800" i="1" cap="all" dirty="0"/>
              <a:t>TEVA PHARMACEUTICALS</a:t>
            </a:r>
            <a:r>
              <a:rPr lang="en-US" sz="1800" cap="all" dirty="0"/>
              <a:t>, RD 5</a:t>
            </a:r>
          </a:p>
          <a:p>
            <a:pPr marL="722313" lvl="1" indent="-361950"/>
            <a:r>
              <a:rPr lang="en-US" sz="1800" i="1" cap="all" dirty="0"/>
              <a:t>ENERGIAS DE PORTUGAL</a:t>
            </a:r>
            <a:r>
              <a:rPr lang="en-US" sz="1800" cap="all" dirty="0"/>
              <a:t>, RD 6</a:t>
            </a:r>
          </a:p>
          <a:p>
            <a:pPr marL="722313" lvl="1" indent="-361950"/>
            <a:r>
              <a:rPr lang="en-US" sz="1800" i="1" cap="all" dirty="0"/>
              <a:t>EUROPEAN SUPER LEAGUE</a:t>
            </a:r>
            <a:r>
              <a:rPr lang="en-US" sz="1800" cap="all" dirty="0"/>
              <a:t> AND </a:t>
            </a:r>
            <a:r>
              <a:rPr lang="en-US" sz="1800" i="1" cap="all" dirty="0"/>
              <a:t>ISU</a:t>
            </a:r>
            <a:r>
              <a:rPr lang="en-US" sz="1800" cap="all" dirty="0"/>
              <a:t>, RD 6</a:t>
            </a:r>
          </a:p>
          <a:p>
            <a:pPr marL="722313" lvl="1" indent="-361950"/>
            <a:r>
              <a:rPr lang="en-US" sz="1800" i="1" cap="all" dirty="0"/>
              <a:t>LITHUANIAN NOTARIES</a:t>
            </a:r>
            <a:r>
              <a:rPr lang="en-US" sz="1800" cap="all" dirty="0"/>
              <a:t>, RD 7</a:t>
            </a:r>
          </a:p>
          <a:p>
            <a:pPr marL="722313" lvl="1" indent="-361950"/>
            <a:r>
              <a:rPr lang="en-US" sz="1800" i="1" cap="all" dirty="0"/>
              <a:t>VALVE</a:t>
            </a:r>
            <a:r>
              <a:rPr lang="en-US" sz="1800" cap="all" dirty="0"/>
              <a:t>, RD 8</a:t>
            </a:r>
          </a:p>
          <a:p>
            <a:pPr marL="722313" lvl="1" indent="-361950"/>
            <a:r>
              <a:rPr lang="en-US" sz="1800" i="1" cap="all" dirty="0"/>
              <a:t>SUPER BOCK BEBIDAS</a:t>
            </a:r>
            <a:r>
              <a:rPr lang="en-US" sz="1800" cap="all" dirty="0"/>
              <a:t>, RD 8</a:t>
            </a:r>
            <a:endParaRPr lang="en-US" sz="2400" cap="all" dirty="0"/>
          </a:p>
          <a:p>
            <a:pPr marL="360363" indent="-314325"/>
            <a:r>
              <a:rPr lang="en-US" sz="2400" cap="all" dirty="0"/>
              <a:t>NO-POACH AGREEMENTS, LABOUR MARKETS</a:t>
            </a:r>
          </a:p>
          <a:p>
            <a:pPr marL="722313" lvl="1" indent="-361950"/>
            <a:r>
              <a:rPr lang="en-US" sz="1800" i="1" cap="all" dirty="0"/>
              <a:t>ONLINE </a:t>
            </a:r>
            <a:r>
              <a:rPr lang="en-US" sz="1800" i="1" cap="all" dirty="0" err="1"/>
              <a:t>FOOd</a:t>
            </a:r>
            <a:r>
              <a:rPr lang="en-US" sz="1800" i="1" cap="all" dirty="0"/>
              <a:t> DELIVERIES</a:t>
            </a:r>
            <a:r>
              <a:rPr lang="en-US" sz="1800" cap="all" dirty="0"/>
              <a:t>, RD 2</a:t>
            </a:r>
          </a:p>
          <a:p>
            <a:pPr marL="722313" lvl="1" indent="-361950"/>
            <a:r>
              <a:rPr lang="en-US" sz="1800" i="1" cap="all" dirty="0"/>
              <a:t>CMA RESEARCH REPORT</a:t>
            </a:r>
            <a:r>
              <a:rPr lang="en-US" sz="1800" cap="all" dirty="0"/>
              <a:t>, RD 25</a:t>
            </a:r>
          </a:p>
          <a:p>
            <a:pPr marL="722313" lvl="1" indent="-361950"/>
            <a:r>
              <a:rPr lang="en-US" sz="1800" i="1" cap="all" dirty="0"/>
              <a:t>FREELANCE BROADCASTING SERVICES</a:t>
            </a:r>
            <a:r>
              <a:rPr lang="en-US" sz="1800" cap="all" dirty="0"/>
              <a:t>,</a:t>
            </a:r>
            <a:r>
              <a:rPr lang="en-US" sz="1800" i="1" cap="all" dirty="0"/>
              <a:t> FRAGRANCES</a:t>
            </a:r>
          </a:p>
          <a:p>
            <a:pPr marL="722313" lvl="1" indent="-361950"/>
            <a:r>
              <a:rPr lang="en-US" sz="1800" i="1" cap="all" dirty="0"/>
              <a:t>VARIOUS EU NCAS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81E882-6C06-C3DC-EC26-BA853620FA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Professor Richard Whish London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5BD5ED-D216-2FB9-5C82-A072428F5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The Law Society     </a:t>
            </a:r>
          </a:p>
          <a:p>
            <a:pPr>
              <a:defRPr/>
            </a:pPr>
            <a:r>
              <a:rPr lang="en-GB" dirty="0"/>
              <a:t>29 February 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35F8D4-3A02-14D4-C25F-788D9637C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AA998-8945-3546-BED8-4D51273F814A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59643572"/>
      </p:ext>
    </p:extLst>
  </p:cSld>
  <p:clrMapOvr>
    <a:masterClrMapping/>
  </p:clrMapOvr>
  <p:transition spd="slow"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551958-DD86-26B0-190B-0F47EF4BF8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11D9D-3AAE-9A18-D2F8-660BD95D2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/>
              <a:t>Competition law developments 2023-2024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4B98D-E383-9A0E-4872-2D99323A8B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2800" dirty="0">
                <a:solidFill>
                  <a:srgbClr val="FF0000"/>
                </a:solidFill>
              </a:rPr>
              <a:t>AGREEMENTS</a:t>
            </a:r>
          </a:p>
          <a:p>
            <a:pPr marL="365125" indent="-365125"/>
            <a:r>
              <a:rPr lang="en-US" sz="2400" cap="all" dirty="0"/>
              <a:t>NOTE THE NUMBER OF EU UNANNOUNCED INSPECTIONS IN 2023, RD 2 AND 3</a:t>
            </a:r>
          </a:p>
          <a:p>
            <a:pPr marL="365125" indent="-365125"/>
            <a:r>
              <a:rPr lang="en-US" sz="2400" cap="all" dirty="0"/>
              <a:t>SUSTAINABILITY AGREEMENTS, RD 18 (EU) AND 24 (UK)</a:t>
            </a:r>
          </a:p>
          <a:p>
            <a:pPr marL="365125" indent="-365125"/>
            <a:endParaRPr lang="en-US" sz="2000" cap="all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38CBDE-CC8E-BF22-DEBC-47C55EC6B5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Professor Richard Whish London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6B1563-72F9-C7B7-6BD6-AB6B48237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The Law Society     </a:t>
            </a:r>
          </a:p>
          <a:p>
            <a:pPr>
              <a:defRPr/>
            </a:pPr>
            <a:r>
              <a:rPr lang="en-GB" dirty="0"/>
              <a:t>29 February 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5FC4B8-E2ED-EF0A-69C4-D3D44EBAE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AA998-8945-3546-BED8-4D51273F814A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86208378"/>
      </p:ext>
    </p:extLst>
  </p:cSld>
  <p:clrMapOvr>
    <a:masterClrMapping/>
  </p:clrMapOvr>
  <p:transition spd="slow"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0560D-7FA7-CF91-9C61-603CC43BE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/>
              <a:t>Competition law developments 2023-2024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18BE1D-AD8F-A778-DB10-77A98C4C56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2800" dirty="0">
                <a:solidFill>
                  <a:srgbClr val="FF0000"/>
                </a:solidFill>
              </a:rPr>
              <a:t>ABUSE OF DOMINANCE</a:t>
            </a:r>
            <a:endParaRPr lang="en-US" dirty="0"/>
          </a:p>
          <a:p>
            <a:pPr marL="365125" indent="-365125"/>
            <a:r>
              <a:rPr lang="en-US" sz="2400" dirty="0"/>
              <a:t>EXCESSIVE PRICING</a:t>
            </a:r>
          </a:p>
          <a:p>
            <a:pPr marL="722313" lvl="1" indent="-361950"/>
            <a:r>
              <a:rPr lang="en-US" sz="2000" i="1" dirty="0"/>
              <a:t>HYDROCORTISONE</a:t>
            </a:r>
            <a:r>
              <a:rPr lang="en-US" sz="2000" dirty="0"/>
              <a:t>, RD 21</a:t>
            </a:r>
          </a:p>
          <a:p>
            <a:pPr marL="722313" lvl="1" indent="-361950"/>
            <a:r>
              <a:rPr lang="en-US" sz="2000" i="1" dirty="0"/>
              <a:t>LIOTHYRONINE</a:t>
            </a:r>
            <a:r>
              <a:rPr lang="en-US" sz="2000" dirty="0"/>
              <a:t>, RD 22</a:t>
            </a:r>
          </a:p>
          <a:p>
            <a:pPr marL="722313" lvl="1" indent="-361950"/>
            <a:r>
              <a:rPr lang="en-US" sz="2000" i="1" dirty="0"/>
              <a:t>PHENYTOIN</a:t>
            </a:r>
            <a:r>
              <a:rPr lang="en-US" sz="2000" dirty="0"/>
              <a:t>, RD 22</a:t>
            </a:r>
          </a:p>
          <a:p>
            <a:pPr marL="722313" lvl="1" indent="-361950"/>
            <a:r>
              <a:rPr lang="en-US" sz="2000" i="1" dirty="0"/>
              <a:t>MOBILE RADIO NETWORK FOR THE POLICE AND EMERGENCY SERVICES</a:t>
            </a:r>
            <a:r>
              <a:rPr lang="en-US" sz="2000" dirty="0"/>
              <a:t>, RD 38</a:t>
            </a:r>
          </a:p>
          <a:p>
            <a:pPr marL="722313" lvl="1" indent="-361950"/>
            <a:r>
              <a:rPr lang="en-US" sz="2000" i="1" dirty="0"/>
              <a:t>CAT CASES</a:t>
            </a:r>
          </a:p>
          <a:p>
            <a:pPr marL="1117600" lvl="2" indent="-395288"/>
            <a:r>
              <a:rPr lang="en-US" sz="1800" i="1" dirty="0"/>
              <a:t>THE ‘RAILWAY’ CASES</a:t>
            </a:r>
            <a:r>
              <a:rPr lang="en-US" sz="1800" dirty="0"/>
              <a:t>, RD 28, 31, 36</a:t>
            </a:r>
          </a:p>
          <a:p>
            <a:pPr marL="1117600" lvl="2" indent="-395288"/>
            <a:r>
              <a:rPr lang="en-US" sz="1800" i="1" dirty="0"/>
              <a:t>LE PATOUREL V BT</a:t>
            </a:r>
            <a:r>
              <a:rPr lang="en-US" sz="1800" dirty="0"/>
              <a:t>, RD 30</a:t>
            </a:r>
          </a:p>
          <a:p>
            <a:pPr marL="722313" lvl="1" indent="-361950"/>
            <a:r>
              <a:rPr lang="en-US" sz="2000" dirty="0"/>
              <a:t>VARIOUS EU NCAS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81E882-6C06-C3DC-EC26-BA853620FA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Professor Richard Whish London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5BD5ED-D216-2FB9-5C82-A072428F5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The Law Society     </a:t>
            </a:r>
          </a:p>
          <a:p>
            <a:pPr>
              <a:defRPr/>
            </a:pPr>
            <a:r>
              <a:rPr lang="en-GB" dirty="0"/>
              <a:t>29 February 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35F8D4-3A02-14D4-C25F-788D9637C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AA998-8945-3546-BED8-4D51273F814A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46014601"/>
      </p:ext>
    </p:extLst>
  </p:cSld>
  <p:clrMapOvr>
    <a:masterClrMapping/>
  </p:clrMapOvr>
  <p:transition spd="slow"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87D107-6AEA-1F18-A0E1-C73C8F58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E77A2-5049-9D94-4A59-55CD21033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/>
              <a:t>Competition law developments 2023-2024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D30E98-C513-5B1A-6BB1-6A154A1E32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2800" dirty="0">
                <a:solidFill>
                  <a:srgbClr val="FF0000"/>
                </a:solidFill>
              </a:rPr>
              <a:t>ABUSE OF DOMINANCE</a:t>
            </a:r>
            <a:endParaRPr lang="en-US" dirty="0"/>
          </a:p>
          <a:p>
            <a:pPr marL="365125" indent="-365125"/>
            <a:r>
              <a:rPr lang="en-US" sz="2400" dirty="0"/>
              <a:t>DIGITAL PLATFORMS</a:t>
            </a:r>
          </a:p>
          <a:p>
            <a:pPr marL="722313" lvl="1" indent="-361950"/>
            <a:r>
              <a:rPr lang="en-US" sz="2000" dirty="0"/>
              <a:t>ONGOING CASES, RD 9 AND 10</a:t>
            </a:r>
          </a:p>
          <a:p>
            <a:pPr marL="722313" lvl="1" indent="-361950"/>
            <a:r>
              <a:rPr lang="en-US" sz="2000" dirty="0"/>
              <a:t>COMMITMENTS, RD 21 AND 24</a:t>
            </a:r>
          </a:p>
          <a:p>
            <a:pPr marL="722313" lvl="1" indent="-361950"/>
            <a:r>
              <a:rPr lang="en-US" sz="2000" dirty="0"/>
              <a:t>JUDGMENT, RD 11</a:t>
            </a:r>
          </a:p>
          <a:p>
            <a:pPr marL="722313" lvl="1" indent="-361950"/>
            <a:r>
              <a:rPr lang="en-US" sz="2000" dirty="0"/>
              <a:t>ONGOING APPEALS – </a:t>
            </a:r>
            <a:r>
              <a:rPr lang="en-US" sz="2000" i="1" dirty="0"/>
              <a:t>GOOGLE</a:t>
            </a:r>
          </a:p>
          <a:p>
            <a:pPr marL="722313" lvl="1" indent="-361950"/>
            <a:r>
              <a:rPr lang="en-US" sz="2000" dirty="0"/>
              <a:t>CAT CASES, RD 26 TO 36</a:t>
            </a:r>
          </a:p>
          <a:p>
            <a:pPr marL="722313" lvl="1" indent="-361950"/>
            <a:r>
              <a:rPr lang="en-US" sz="2000"/>
              <a:t>VARIOUS EU NCAS</a:t>
            </a:r>
            <a:endParaRPr lang="en-US" sz="2000" dirty="0"/>
          </a:p>
          <a:p>
            <a:pPr marL="722313" lvl="1" indent="-361950"/>
            <a:r>
              <a:rPr lang="en-US" sz="2000" dirty="0"/>
              <a:t>THE DMA, RD 13 TO 14</a:t>
            </a:r>
          </a:p>
          <a:p>
            <a:pPr marL="722313" lvl="1" indent="-361950"/>
            <a:r>
              <a:rPr lang="en-US" sz="2000" dirty="0"/>
              <a:t>DMCC BILL – TO FOLLOW!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6267B1-413A-1F95-8C41-F46F7B9AF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Professor Richard Whish London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8E180F-77EF-0724-3DD0-9C3064A85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The Law Society     </a:t>
            </a:r>
          </a:p>
          <a:p>
            <a:pPr>
              <a:defRPr/>
            </a:pPr>
            <a:r>
              <a:rPr lang="en-GB" dirty="0"/>
              <a:t>29 February 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37206C-52F8-C082-7E3B-57EA4988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AA998-8945-3546-BED8-4D51273F814A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2113882"/>
      </p:ext>
    </p:extLst>
  </p:cSld>
  <p:clrMapOvr>
    <a:masterClrMapping/>
  </p:clrMapOvr>
  <p:transition spd="slow"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0560D-7FA7-CF91-9C61-603CC43BE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/>
              <a:t>Competition law developments 2023-2024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18BE1D-AD8F-A778-DB10-77A98C4C56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2800" dirty="0">
                <a:solidFill>
                  <a:srgbClr val="FF0000"/>
                </a:solidFill>
              </a:rPr>
              <a:t>DAMAGES</a:t>
            </a:r>
          </a:p>
          <a:p>
            <a:pPr marL="365125" indent="-365125"/>
            <a:r>
              <a:rPr lang="en-US" sz="2400" cap="all" dirty="0"/>
              <a:t>NOTE THE VOLUME OF LITIGATION! RD 26 TO 37</a:t>
            </a:r>
          </a:p>
          <a:p>
            <a:pPr marL="365125" indent="-365125"/>
            <a:r>
              <a:rPr lang="en-US" sz="2400" cap="all" dirty="0"/>
              <a:t>40 PLUS APPLICATIONS FOR CPOS TO THE CAT</a:t>
            </a:r>
          </a:p>
          <a:p>
            <a:pPr marL="365125" indent="-365125"/>
            <a:r>
              <a:rPr lang="en-US" sz="2400" cap="all" dirty="0"/>
              <a:t>FIRST CASE BEING HEARD NOW (</a:t>
            </a:r>
            <a:r>
              <a:rPr lang="en-US" sz="2400" i="1" cap="all" dirty="0"/>
              <a:t>LE PATOUREL</a:t>
            </a:r>
            <a:r>
              <a:rPr lang="en-US" sz="2400" cap="all" dirty="0"/>
              <a:t>, RD 30)</a:t>
            </a:r>
          </a:p>
          <a:p>
            <a:pPr marL="365125" indent="-365125"/>
            <a:r>
              <a:rPr lang="en-US" sz="2400" cap="all" dirty="0"/>
              <a:t>NINE JUDGMENTS IN WHICH DAMAGES HAVE BEEN AWARDED</a:t>
            </a:r>
          </a:p>
          <a:p>
            <a:pPr marL="365125" indent="-365125"/>
            <a:r>
              <a:rPr lang="en-US" sz="2400" cap="all" dirty="0"/>
              <a:t>NOTE IN PARTICULAR </a:t>
            </a:r>
            <a:r>
              <a:rPr lang="en-US" sz="2400" i="1" cap="all" dirty="0"/>
              <a:t>TRUCKS</a:t>
            </a:r>
            <a:r>
              <a:rPr lang="en-US" sz="2400" cap="all" dirty="0"/>
              <a:t>, RD 26 TO 27</a:t>
            </a:r>
          </a:p>
          <a:p>
            <a:pPr marL="365125" indent="-365125"/>
            <a:r>
              <a:rPr lang="en-US" sz="2400" cap="all" dirty="0"/>
              <a:t>MATURING OF THE LAW ON QUANTUM, PASS-ON</a:t>
            </a:r>
          </a:p>
          <a:p>
            <a:pPr marL="365125" indent="-365125"/>
            <a:r>
              <a:rPr lang="en-US" sz="2400" cap="all" dirty="0"/>
              <a:t>ONGOING DEBATE ABOUT ECONOMICS AND ECONOMISTS</a:t>
            </a:r>
          </a:p>
          <a:p>
            <a:pPr marL="365125" indent="-365125"/>
            <a:endParaRPr lang="en-US" sz="2300" cap="all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81E882-6C06-C3DC-EC26-BA853620FA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Professor Richard Whish London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5BD5ED-D216-2FB9-5C82-A072428F5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The Law Society    </a:t>
            </a:r>
          </a:p>
          <a:p>
            <a:pPr>
              <a:defRPr/>
            </a:pPr>
            <a:r>
              <a:rPr lang="en-GB" dirty="0"/>
              <a:t> 29 February 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35F8D4-3A02-14D4-C25F-788D9637C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AA998-8945-3546-BED8-4D51273F814A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7001765"/>
      </p:ext>
    </p:extLst>
  </p:cSld>
  <p:clrMapOvr>
    <a:masterClrMapping/>
  </p:clrMapOvr>
  <p:transition spd="slow"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0560D-7FA7-CF91-9C61-603CC43BE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/>
              <a:t>Competition law developments 2023-2024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18BE1D-AD8F-A778-DB10-77A98C4C56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2800" dirty="0">
                <a:solidFill>
                  <a:srgbClr val="FF0000"/>
                </a:solidFill>
              </a:rPr>
              <a:t>MERGERS</a:t>
            </a:r>
          </a:p>
          <a:p>
            <a:pPr marL="365125" indent="-365125"/>
            <a:r>
              <a:rPr lang="en-US" sz="2400" cap="all" dirty="0"/>
              <a:t>Jurisdictional issues</a:t>
            </a:r>
            <a:endParaRPr lang="en-US" sz="1800" cap="all" dirty="0"/>
          </a:p>
          <a:p>
            <a:pPr marL="722313" lvl="1" indent="-361950"/>
            <a:r>
              <a:rPr lang="en-US" sz="2000" cap="all" dirty="0"/>
              <a:t>Article 22, </a:t>
            </a:r>
            <a:r>
              <a:rPr lang="en-US" sz="2000" i="1" cap="all" dirty="0" err="1"/>
              <a:t>illumina</a:t>
            </a:r>
            <a:r>
              <a:rPr lang="en-US" sz="2000" cap="all" dirty="0"/>
              <a:t>, </a:t>
            </a:r>
            <a:r>
              <a:rPr lang="en-US" sz="2000" cap="all" dirty="0" err="1"/>
              <a:t>rd</a:t>
            </a:r>
            <a:r>
              <a:rPr lang="en-US" sz="2000" cap="all" dirty="0"/>
              <a:t> 40 to 41</a:t>
            </a:r>
          </a:p>
          <a:p>
            <a:pPr marL="722313" lvl="1" indent="-361950"/>
            <a:r>
              <a:rPr lang="en-US" sz="2000" i="1" cap="all" dirty="0" err="1"/>
              <a:t>Towercast</a:t>
            </a:r>
            <a:r>
              <a:rPr lang="en-US" sz="2000" cap="all" dirty="0"/>
              <a:t>, </a:t>
            </a:r>
            <a:r>
              <a:rPr lang="en-US" sz="2000" cap="all" dirty="0" err="1"/>
              <a:t>rd</a:t>
            </a:r>
            <a:r>
              <a:rPr lang="en-US" sz="2000" cap="all" dirty="0"/>
              <a:t> 43</a:t>
            </a:r>
          </a:p>
          <a:p>
            <a:pPr marL="722313" lvl="1" indent="-361950"/>
            <a:r>
              <a:rPr lang="en-US" sz="2000" cap="all" dirty="0"/>
              <a:t>Article 14 digital markets act/reporting obligation</a:t>
            </a:r>
          </a:p>
          <a:p>
            <a:pPr marL="1117600" lvl="2" indent="-395288"/>
            <a:r>
              <a:rPr lang="en-US" sz="1800" i="1" cap="all" dirty="0"/>
              <a:t>Microsoft/Activision blizzard</a:t>
            </a:r>
          </a:p>
          <a:p>
            <a:pPr marL="722313" lvl="1" indent="-361950"/>
            <a:r>
              <a:rPr lang="en-US" sz="2000" i="1" cap="all" dirty="0" err="1"/>
              <a:t>Dmcc</a:t>
            </a:r>
            <a:r>
              <a:rPr lang="en-US" sz="2000" i="1" cap="all" dirty="0"/>
              <a:t> bill – to follow</a:t>
            </a:r>
          </a:p>
          <a:p>
            <a:pPr marL="360363" indent="-349250"/>
            <a:r>
              <a:rPr lang="en-US" sz="2400" cap="all" dirty="0"/>
              <a:t>Digital platforms: toughening stance? Rd 41 to 42; </a:t>
            </a:r>
            <a:r>
              <a:rPr lang="en-US" sz="2400" cap="all" dirty="0" err="1"/>
              <a:t>rd</a:t>
            </a:r>
            <a:r>
              <a:rPr lang="en-US" sz="2400" cap="all" dirty="0"/>
              <a:t> 45 to 46</a:t>
            </a:r>
          </a:p>
          <a:p>
            <a:pPr marL="360363" indent="-349250"/>
            <a:r>
              <a:rPr lang="en-US" sz="2400" cap="all" dirty="0"/>
              <a:t>Judicial review of merger decisions: </a:t>
            </a:r>
            <a:r>
              <a:rPr lang="en-US" sz="2400" i="1" cap="all" dirty="0"/>
              <a:t>commission v ck Telecom </a:t>
            </a:r>
            <a:r>
              <a:rPr lang="en-US" sz="2400" i="1" cap="all" dirty="0" err="1"/>
              <a:t>uk</a:t>
            </a:r>
            <a:r>
              <a:rPr lang="en-US" sz="2400" cap="all" dirty="0"/>
              <a:t>, </a:t>
            </a:r>
            <a:r>
              <a:rPr lang="en-US" sz="2400" cap="all" dirty="0" err="1"/>
              <a:t>rd</a:t>
            </a:r>
            <a:r>
              <a:rPr lang="en-US" sz="2400" cap="all" dirty="0"/>
              <a:t> 43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81E882-6C06-C3DC-EC26-BA853620FA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Professor Richard Whish London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5BD5ED-D216-2FB9-5C82-A072428F5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The Law Society     </a:t>
            </a:r>
          </a:p>
          <a:p>
            <a:pPr>
              <a:defRPr/>
            </a:pPr>
            <a:r>
              <a:rPr lang="en-GB" dirty="0"/>
              <a:t>29 February 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35F8D4-3A02-14D4-C25F-788D9637C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AA998-8945-3546-BED8-4D51273F814A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68082610"/>
      </p:ext>
    </p:extLst>
  </p:cSld>
  <p:clrMapOvr>
    <a:masterClrMapping/>
  </p:clrMapOvr>
  <p:transition spd="slow"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86A823-DF1C-02DC-7721-0CF303633E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AFF0C-7CFF-7DE1-CA04-C0E774720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/>
              <a:t>Competition law developments 2023-2024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640611-42E5-B96C-B0F4-0AF9B6DE5E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2800" dirty="0">
                <a:solidFill>
                  <a:srgbClr val="FF0000"/>
                </a:solidFill>
              </a:rPr>
              <a:t>MERGERS</a:t>
            </a:r>
          </a:p>
          <a:p>
            <a:pPr marL="365125" indent="-365125"/>
            <a:r>
              <a:rPr lang="en-US" sz="2400" cap="all" dirty="0"/>
              <a:t>Merger control/foreign subsidies regulation/foreign direct investment</a:t>
            </a:r>
            <a:endParaRPr lang="en-US" sz="2000" cap="all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3AE8BE-E910-70B5-039A-55171EDB2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Professor Richard Whish London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00F24E-1CF3-5DBB-9411-E28CE12BB2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The Law Society     </a:t>
            </a:r>
          </a:p>
          <a:p>
            <a:pPr>
              <a:defRPr/>
            </a:pPr>
            <a:r>
              <a:rPr lang="en-GB" dirty="0"/>
              <a:t>29 February 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6A30A-F4C1-6C20-F7A4-D16B2850FC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AA998-8945-3546-BED8-4D51273F814A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53098698"/>
      </p:ext>
    </p:extLst>
  </p:cSld>
  <p:clrMapOvr>
    <a:masterClrMapping/>
  </p:clrMapOvr>
  <p:transition spd="slow"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3DF13A-CFC9-4511-8A56-F87271CB2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defRPr/>
            </a:pPr>
            <a:r>
              <a:rPr lang="en-US" sz="3200" dirty="0"/>
              <a:t>Competition law developments 2023-2024</a:t>
            </a:r>
          </a:p>
        </p:txBody>
      </p:sp>
      <p:sp>
        <p:nvSpPr>
          <p:cNvPr id="27650" name="Content Placeholder 2">
            <a:extLst>
              <a:ext uri="{FF2B5EF4-FFF2-40B4-BE49-F238E27FC236}">
                <a16:creationId xmlns:a16="http://schemas.microsoft.com/office/drawing/2014/main" id="{00CA5F8B-7A99-BFED-B6A7-C96DCAF7DF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 2" pitchFamily="2" charset="2"/>
              <a:buNone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0" indent="0">
              <a:buFont typeface="Wingdings 2" pitchFamily="2" charset="2"/>
              <a:buNone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0" indent="0">
              <a:buFont typeface="Wingdings 2" pitchFamily="2" charset="2"/>
              <a:buNone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0" indent="0">
              <a:buFont typeface="Wingdings 2" pitchFamily="2" charset="2"/>
              <a:buNone/>
            </a:pPr>
            <a:endParaRPr lang="en-US" altLang="en-US" dirty="0">
              <a:solidFill>
                <a:srgbClr val="3366FF"/>
              </a:solidFill>
              <a:ea typeface="ＭＳ Ｐゴシック" panose="020B0600070205080204" pitchFamily="34" charset="-128"/>
            </a:endParaRPr>
          </a:p>
          <a:p>
            <a:pPr marL="0" indent="0" algn="ctr">
              <a:buFont typeface="Wingdings 2" pitchFamily="2" charset="2"/>
              <a:buNone/>
            </a:pPr>
            <a:r>
              <a:rPr lang="en-US" altLang="en-US" sz="2800" dirty="0">
                <a:solidFill>
                  <a:srgbClr val="3366FF"/>
                </a:solidFill>
                <a:ea typeface="ＭＳ Ｐゴシック" panose="020B0600070205080204" pitchFamily="34" charset="-128"/>
              </a:rPr>
              <a:t>THANK YOU FOR YOUR ATTENTION!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43B0A88-B4BA-44DA-A7CE-F569E744816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Professor Richard Whish London</a:t>
            </a:r>
            <a:endParaRPr lang="en-GB" dirty="0"/>
          </a:p>
        </p:txBody>
      </p:sp>
      <p:sp>
        <p:nvSpPr>
          <p:cNvPr id="27652" name="Footer Placeholder 7">
            <a:extLst>
              <a:ext uri="{FF2B5EF4-FFF2-40B4-BE49-F238E27FC236}">
                <a16:creationId xmlns:a16="http://schemas.microsoft.com/office/drawing/2014/main" id="{D5E29A75-80F7-0619-AB82-F7B96A8840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rIns="91440" numCol="1" anchorCtr="0" compatLnSpc="1">
            <a:prstTxWarp prst="textNoShape">
              <a:avLst/>
            </a:prstTxWarp>
          </a:bodyPr>
          <a:lstStyle>
            <a:lvl1pPr>
              <a:spcBef>
                <a:spcPts val="600"/>
              </a:spcBef>
              <a:buClr>
                <a:schemeClr val="tx2"/>
              </a:buClr>
              <a:buSzPct val="73000"/>
              <a:buFont typeface="Wingdings 2" pitchFamily="2" charset="2"/>
              <a:buChar char=""/>
              <a:defRPr sz="2600">
                <a:solidFill>
                  <a:schemeClr val="tx1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ts val="500"/>
              </a:spcBef>
              <a:buClr>
                <a:srgbClr val="F9B639"/>
              </a:buClr>
              <a:buSzPct val="80000"/>
              <a:buFont typeface="Wingdings 2" pitchFamily="2" charset="2"/>
              <a:buChar char=""/>
              <a:defRPr sz="2300">
                <a:solidFill>
                  <a:srgbClr val="6C6C6C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ts val="400"/>
              </a:spcBef>
              <a:buClr>
                <a:srgbClr val="F9B639"/>
              </a:buClr>
              <a:buSzPct val="60000"/>
              <a:buFont typeface="Wingdings" pitchFamily="2" charset="2"/>
              <a:buChar char=""/>
              <a:defRPr sz="2000">
                <a:solidFill>
                  <a:schemeClr val="tx1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rgbClr val="F9B639"/>
              </a:buClr>
              <a:buSzPct val="80000"/>
              <a:buFont typeface="Wingdings 2" pitchFamily="2" charset="2"/>
              <a:buChar char=""/>
              <a:defRPr sz="2000">
                <a:solidFill>
                  <a:srgbClr val="6C6C6C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1000" dirty="0">
                <a:solidFill>
                  <a:schemeClr val="tx2"/>
                </a:solidFill>
              </a:rPr>
              <a:t>The Law Society 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1000" dirty="0">
                <a:solidFill>
                  <a:schemeClr val="tx2"/>
                </a:solidFill>
              </a:rPr>
              <a:t>29 February 2024</a:t>
            </a:r>
          </a:p>
        </p:txBody>
      </p:sp>
      <p:sp>
        <p:nvSpPr>
          <p:cNvPr id="27653" name="Slide Number Placeholder 2">
            <a:extLst>
              <a:ext uri="{FF2B5EF4-FFF2-40B4-BE49-F238E27FC236}">
                <a16:creationId xmlns:a16="http://schemas.microsoft.com/office/drawing/2014/main" id="{3C795544-7146-6938-43C2-8DD60A64E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600"/>
              </a:spcBef>
              <a:buClr>
                <a:schemeClr val="tx2"/>
              </a:buClr>
              <a:buSzPct val="73000"/>
              <a:buFont typeface="Wingdings 2" pitchFamily="2" charset="2"/>
              <a:buChar char=""/>
              <a:defRPr sz="2600">
                <a:solidFill>
                  <a:schemeClr val="tx1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ts val="500"/>
              </a:spcBef>
              <a:buClr>
                <a:srgbClr val="F9B639"/>
              </a:buClr>
              <a:buSzPct val="80000"/>
              <a:buFont typeface="Wingdings 2" pitchFamily="2" charset="2"/>
              <a:buChar char=""/>
              <a:defRPr sz="2300">
                <a:solidFill>
                  <a:srgbClr val="6C6C6C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ts val="400"/>
              </a:spcBef>
              <a:buClr>
                <a:srgbClr val="F9B639"/>
              </a:buClr>
              <a:buSzPct val="60000"/>
              <a:buFont typeface="Wingdings" pitchFamily="2" charset="2"/>
              <a:buChar char=""/>
              <a:defRPr sz="2000">
                <a:solidFill>
                  <a:schemeClr val="tx1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rgbClr val="F9B639"/>
              </a:buClr>
              <a:buSzPct val="80000"/>
              <a:buFont typeface="Wingdings 2" pitchFamily="2" charset="2"/>
              <a:buChar char=""/>
              <a:defRPr sz="2000">
                <a:solidFill>
                  <a:srgbClr val="6C6C6C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anose="020B070302020209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5D76BC6B-33A7-5F4B-B76F-A3FC12292304}" type="slidenum">
              <a:rPr lang="en-GB" altLang="en-US" sz="1100">
                <a:solidFill>
                  <a:schemeClr val="tx2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lang="en-GB" altLang="en-US" sz="11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>
    <p:dissolv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Opulent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23d2192-f5b5-4a13-9a30-e0d79702362d" xsi:nil="true"/>
    <lcf76f155ced4ddcb4097134ff3c332f xmlns="0ed22694-9c25-459d-90b0-ba5e4503108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718F39243D5114FA1970FFD5468D840" ma:contentTypeVersion="18" ma:contentTypeDescription="Create a new document." ma:contentTypeScope="" ma:versionID="96bd70458136fb69fe620944d8d466d2">
  <xsd:schema xmlns:xsd="http://www.w3.org/2001/XMLSchema" xmlns:xs="http://www.w3.org/2001/XMLSchema" xmlns:p="http://schemas.microsoft.com/office/2006/metadata/properties" xmlns:ns2="0ed22694-9c25-459d-90b0-ba5e4503108e" xmlns:ns3="3b0c239d-fc1a-4ed6-9612-1b566d11b82f" xmlns:ns4="c23d2192-f5b5-4a13-9a30-e0d79702362d" targetNamespace="http://schemas.microsoft.com/office/2006/metadata/properties" ma:root="true" ma:fieldsID="493ffb67d72158a765e876d16462360f" ns2:_="" ns3:_="" ns4:_="">
    <xsd:import namespace="0ed22694-9c25-459d-90b0-ba5e4503108e"/>
    <xsd:import namespace="3b0c239d-fc1a-4ed6-9612-1b566d11b82f"/>
    <xsd:import namespace="c23d2192-f5b5-4a13-9a30-e0d79702362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d22694-9c25-459d-90b0-ba5e4503108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96a8a38-5593-4a1d-8402-439dcdce839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0c239d-fc1a-4ed6-9612-1b566d11b82f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3d2192-f5b5-4a13-9a30-e0d79702362d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451ad581-4173-43b5-9c88-e1be4c1730d4}" ma:internalName="TaxCatchAll" ma:showField="CatchAllData" ma:web="3b0c239d-fc1a-4ed6-9612-1b566d11b82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5B6E7C3-A58C-44E6-8512-89AEA7123718}">
  <ds:schemaRefs>
    <ds:schemaRef ds:uri="http://schemas.microsoft.com/office/2006/metadata/properties"/>
    <ds:schemaRef ds:uri="http://schemas.microsoft.com/office/infopath/2007/PartnerControls"/>
    <ds:schemaRef ds:uri="c23d2192-f5b5-4a13-9a30-e0d79702362d"/>
    <ds:schemaRef ds:uri="0ed22694-9c25-459d-90b0-ba5e4503108e"/>
  </ds:schemaRefs>
</ds:datastoreItem>
</file>

<file path=customXml/itemProps2.xml><?xml version="1.0" encoding="utf-8"?>
<ds:datastoreItem xmlns:ds="http://schemas.openxmlformats.org/officeDocument/2006/customXml" ds:itemID="{2CA91829-E301-4AB4-B23B-DCB69844BBC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3E9189-1156-475F-9878-EDB16CA19C9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ed22694-9c25-459d-90b0-ba5e4503108e"/>
    <ds:schemaRef ds:uri="3b0c239d-fc1a-4ed6-9612-1b566d11b82f"/>
    <ds:schemaRef ds:uri="c23d2192-f5b5-4a13-9a30-e0d79702362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5e9a85d-4ce1-4e47-aa2e-eb685858a3fc}" enabled="1" method="Standard" siteId="{2d4ecdb2-42d1-4250-b794-2caf523719ad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576668</TotalTime>
  <Words>500</Words>
  <Application>Microsoft Office PowerPoint</Application>
  <PresentationFormat>On-screen Show (4:3)</PresentationFormat>
  <Paragraphs>117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ＭＳ Ｐゴシック</vt:lpstr>
      <vt:lpstr>Arial</vt:lpstr>
      <vt:lpstr>Calibri</vt:lpstr>
      <vt:lpstr>Trebuchet MS</vt:lpstr>
      <vt:lpstr>Wingdings</vt:lpstr>
      <vt:lpstr>Wingdings 2</vt:lpstr>
      <vt:lpstr>Opulent</vt:lpstr>
      <vt:lpstr>Key developments in uk  and eu competition policy 2023-2024</vt:lpstr>
      <vt:lpstr>Competition law developments 2023-2024</vt:lpstr>
      <vt:lpstr>Competition law developments 2023-2024</vt:lpstr>
      <vt:lpstr>Competition law developments 2023-2024</vt:lpstr>
      <vt:lpstr>Competition law developments 2023-2024</vt:lpstr>
      <vt:lpstr>Competition law developments 2023-2024</vt:lpstr>
      <vt:lpstr>Competition law developments 2023-2024</vt:lpstr>
      <vt:lpstr>Competition law developments 2023-2024</vt:lpstr>
      <vt:lpstr>Competition law developments 2023-2024</vt:lpstr>
      <vt:lpstr>Competition law developments 2023-2024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Richard</dc:creator>
  <cp:lastModifiedBy>Reece Danns</cp:lastModifiedBy>
  <cp:revision>563</cp:revision>
  <cp:lastPrinted>2024-02-28T14:42:18Z</cp:lastPrinted>
  <dcterms:created xsi:type="dcterms:W3CDTF">2013-06-01T08:05:02Z</dcterms:created>
  <dcterms:modified xsi:type="dcterms:W3CDTF">2025-07-31T14:04:45Z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0x010100A718F39243D5114FA1970FFD5468D840</vt:lpwstr>
  </property>
  <property fmtid="{D5CDD505-2E9C-101B-9397-08002B2CF9AE}" pid="3" name="MSIP_Label_f5e9a85d-4ce1-4e47-aa2e-eb685858a3fc_Enabled">
    <vt:lpwstr>true</vt:lpwstr>
  </property>
  <property fmtid="{D5CDD505-2E9C-101B-9397-08002B2CF9AE}" pid="4" name="MSIP_Label_f5e9a85d-4ce1-4e47-aa2e-eb685858a3fc_SetDate">
    <vt:lpwstr>2024-08-20T15:15:24Z</vt:lpwstr>
  </property>
  <property fmtid="{D5CDD505-2E9C-101B-9397-08002B2CF9AE}" pid="5" name="MSIP_Label_f5e9a85d-4ce1-4e47-aa2e-eb685858a3fc_Method">
    <vt:lpwstr>Standard</vt:lpwstr>
  </property>
  <property fmtid="{D5CDD505-2E9C-101B-9397-08002B2CF9AE}" pid="6" name="MSIP_Label_f5e9a85d-4ce1-4e47-aa2e-eb685858a3fc_Name">
    <vt:lpwstr>Official</vt:lpwstr>
  </property>
  <property fmtid="{D5CDD505-2E9C-101B-9397-08002B2CF9AE}" pid="7" name="MSIP_Label_f5e9a85d-4ce1-4e47-aa2e-eb685858a3fc_SiteId">
    <vt:lpwstr>2d4ecdb2-42d1-4250-b794-2caf523719ad</vt:lpwstr>
  </property>
  <property fmtid="{D5CDD505-2E9C-101B-9397-08002B2CF9AE}" pid="8" name="MSIP_Label_f5e9a85d-4ce1-4e47-aa2e-eb685858a3fc_ActionId">
    <vt:lpwstr>2934f578-dbbd-405e-a7e7-aadccd503253</vt:lpwstr>
  </property>
  <property fmtid="{D5CDD505-2E9C-101B-9397-08002B2CF9AE}" pid="9" name="MSIP_Label_f5e9a85d-4ce1-4e47-aa2e-eb685858a3fc_ContentBits">
    <vt:lpwstr>0</vt:lpwstr>
  </property>
  <property fmtid="{D5CDD505-2E9C-101B-9397-08002B2CF9AE}" pid="10" name="TaxKeyword">
    <vt:lpwstr/>
  </property>
  <property fmtid="{D5CDD505-2E9C-101B-9397-08002B2CF9AE}" pid="11" name="TaxKeywordTaxHTField">
    <vt:lpwstr/>
  </property>
  <property fmtid="{D5CDD505-2E9C-101B-9397-08002B2CF9AE}" pid="12" name="MediaServiceImageTags">
    <vt:lpwstr/>
  </property>
  <property fmtid="{D5CDD505-2E9C-101B-9397-08002B2CF9AE}" pid="13" name="b856e18e1a3a4b98b2591de4bd3c43c5">
    <vt:lpwstr/>
  </property>
  <property fmtid="{D5CDD505-2E9C-101B-9397-08002B2CF9AE}" pid="14" name="TLS_x0020_Org_x0020_Structure">
    <vt:lpwstr/>
  </property>
  <property fmtid="{D5CDD505-2E9C-101B-9397-08002B2CF9AE}" pid="15" name="oc8bc204536e4c44afb14be34eb7b607">
    <vt:lpwstr/>
  </property>
  <property fmtid="{D5CDD505-2E9C-101B-9397-08002B2CF9AE}" pid="16" name="TLS_x0020_Taxonomy">
    <vt:lpwstr/>
  </property>
  <property fmtid="{D5CDD505-2E9C-101B-9397-08002B2CF9AE}" pid="17" name="h08c050cf57c45e9a2587f5512470cb7">
    <vt:lpwstr/>
  </property>
  <property fmtid="{D5CDD505-2E9C-101B-9397-08002B2CF9AE}" pid="18" name="o21029a1901941c6a6ad6fd524516fdc">
    <vt:lpwstr/>
  </property>
  <property fmtid="{D5CDD505-2E9C-101B-9397-08002B2CF9AE}" pid="19" name="gf60c2ae95f94fb2b71e8bfbfe015e3f">
    <vt:lpwstr/>
  </property>
  <property fmtid="{D5CDD505-2E9C-101B-9397-08002B2CF9AE}" pid="20" name="General_x0020_terms">
    <vt:lpwstr/>
  </property>
  <property fmtid="{D5CDD505-2E9C-101B-9397-08002B2CF9AE}" pid="21" name="e70b8404ee314c5c9935de9b90c4dab9">
    <vt:lpwstr/>
  </property>
  <property fmtid="{D5CDD505-2E9C-101B-9397-08002B2CF9AE}" pid="22" name="TLS_x0020_Document_x0020_Category">
    <vt:lpwstr/>
  </property>
  <property fmtid="{D5CDD505-2E9C-101B-9397-08002B2CF9AE}" pid="23" name="d2290f9241184778a99825fb7cbfb009">
    <vt:lpwstr/>
  </property>
  <property fmtid="{D5CDD505-2E9C-101B-9397-08002B2CF9AE}" pid="24" name="Organisations_x0020__x0026__x0020_Stakeholders">
    <vt:lpwstr/>
  </property>
  <property fmtid="{D5CDD505-2E9C-101B-9397-08002B2CF9AE}" pid="25" name="Geographic_x0020_terms">
    <vt:lpwstr/>
  </property>
  <property fmtid="{D5CDD505-2E9C-101B-9397-08002B2CF9AE}" pid="26" name="Roles_x002C__x0020_Communities_x0020_and_x0020_Products">
    <vt:lpwstr/>
  </property>
  <property fmtid="{D5CDD505-2E9C-101B-9397-08002B2CF9AE}" pid="27" name="Themes">
    <vt:lpwstr/>
  </property>
  <property fmtid="{D5CDD505-2E9C-101B-9397-08002B2CF9AE}" pid="28" name="o78b1d2a178d4a3cbe4f7fa3254d68da">
    <vt:lpwstr/>
  </property>
  <property fmtid="{D5CDD505-2E9C-101B-9397-08002B2CF9AE}" pid="29" name="c3f5b217e01c4ffdbac5137de6c0f113">
    <vt:lpwstr/>
  </property>
  <property fmtid="{D5CDD505-2E9C-101B-9397-08002B2CF9AE}" pid="30" name="Areas_x0020_of_x0020_Law">
    <vt:lpwstr/>
  </property>
</Properties>
</file>