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1"/>
  </p:notesMasterIdLst>
  <p:handoutMasterIdLst>
    <p:handoutMasterId r:id="rId22"/>
  </p:handoutMasterIdLst>
  <p:sldIdLst>
    <p:sldId id="256" r:id="rId5"/>
    <p:sldId id="269" r:id="rId6"/>
    <p:sldId id="296" r:id="rId7"/>
    <p:sldId id="297" r:id="rId8"/>
    <p:sldId id="298" r:id="rId9"/>
    <p:sldId id="299" r:id="rId10"/>
    <p:sldId id="304" r:id="rId11"/>
    <p:sldId id="300" r:id="rId12"/>
    <p:sldId id="301" r:id="rId13"/>
    <p:sldId id="302" r:id="rId14"/>
    <p:sldId id="303" r:id="rId15"/>
    <p:sldId id="305" r:id="rId16"/>
    <p:sldId id="309" r:id="rId17"/>
    <p:sldId id="306" r:id="rId18"/>
    <p:sldId id="307" r:id="rId19"/>
    <p:sldId id="270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/>
    <p:restoredTop sz="94661"/>
  </p:normalViewPr>
  <p:slideViewPr>
    <p:cSldViewPr>
      <p:cViewPr varScale="1">
        <p:scale>
          <a:sx n="102" d="100"/>
          <a:sy n="102" d="100"/>
        </p:scale>
        <p:origin x="656" y="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332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5DABA32-1485-7997-B150-F47167CE00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3CDD25-CBCE-9A57-AC1C-B48FBD60481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1A5C86D-BC68-2B4D-8758-B0A1DB560353}" type="datetimeFigureOut">
              <a:rPr lang="en-US" altLang="en-US"/>
              <a:pPr>
                <a:defRPr/>
              </a:pPr>
              <a:t>1/23/2025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FD4A1C-6AAB-DD92-C2F7-686F7D12741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8368A9-2861-0BE0-2632-33E14CF2CB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018373B-B47E-204F-B52F-912235021E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D5B3550-A0CD-F5D2-A0F7-5A2550D3424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7A7FAF-5121-3D35-9321-7C2E4D33983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CDEA72B-B68B-414F-BA9C-BCB86CBF0D15}" type="datetimeFigureOut">
              <a:rPr lang="en-GB" altLang="en-US"/>
              <a:pPr>
                <a:defRPr/>
              </a:pPr>
              <a:t>23/01/2025</a:t>
            </a:fld>
            <a:endParaRPr lang="en-GB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4C9AD316-C318-ED48-313E-44BAC3A7970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3D52BC1-AEA6-A753-507C-8731E65674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DBC87F-697D-C5FD-2E7A-DA9F7604CFE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C65A32-8E23-2D75-82E9-A04FDCF7BD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C48EEE9E-907E-4943-A579-35D1B94A0991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>
            <a:extLst>
              <a:ext uri="{FF2B5EF4-FFF2-40B4-BE49-F238E27FC236}">
                <a16:creationId xmlns:a16="http://schemas.microsoft.com/office/drawing/2014/main" id="{7AD7544E-56A9-B5A1-B8B4-6DD77BC4741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Notes Placeholder 2">
            <a:extLst>
              <a:ext uri="{FF2B5EF4-FFF2-40B4-BE49-F238E27FC236}">
                <a16:creationId xmlns:a16="http://schemas.microsoft.com/office/drawing/2014/main" id="{3F898D19-A789-8C93-F21B-BEAB86DFB0D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6387" name="Slide Number Placeholder 3">
            <a:extLst>
              <a:ext uri="{FF2B5EF4-FFF2-40B4-BE49-F238E27FC236}">
                <a16:creationId xmlns:a16="http://schemas.microsoft.com/office/drawing/2014/main" id="{35BC53DB-7E86-2DBE-7110-B8BFD137A8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4895DC3-CED9-B847-86BD-444C311A4BAC}" type="slidenum">
              <a:rPr lang="en-GB" altLang="en-US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74D0618-6EA6-407F-27BD-B7449E94A3C5}"/>
              </a:ext>
            </a:extLst>
          </p:cNvPr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Straight Connector 4">
            <a:extLst>
              <a:ext uri="{FF2B5EF4-FFF2-40B4-BE49-F238E27FC236}">
                <a16:creationId xmlns:a16="http://schemas.microsoft.com/office/drawing/2014/main" id="{F0BF5C16-3EFF-748A-AB09-FBD9FA52A48B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Date Placeholder 30">
            <a:extLst>
              <a:ext uri="{FF2B5EF4-FFF2-40B4-BE49-F238E27FC236}">
                <a16:creationId xmlns:a16="http://schemas.microsoft.com/office/drawing/2014/main" id="{CD73D54C-2AE3-1172-43B0-B02776AC6B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7" name="Footer Placeholder 17">
            <a:extLst>
              <a:ext uri="{FF2B5EF4-FFF2-40B4-BE49-F238E27FC236}">
                <a16:creationId xmlns:a16="http://schemas.microsoft.com/office/drawing/2014/main" id="{28820968-FD5D-906A-1C7B-7CA9D37FD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r>
              <a:rPr lang="en-GB"/>
              <a:t>The Law Society      5 Deccember 2024</a:t>
            </a:r>
          </a:p>
        </p:txBody>
      </p:sp>
      <p:sp>
        <p:nvSpPr>
          <p:cNvPr id="8" name="Slide Number Placeholder 28">
            <a:extLst>
              <a:ext uri="{FF2B5EF4-FFF2-40B4-BE49-F238E27FC236}">
                <a16:creationId xmlns:a16="http://schemas.microsoft.com/office/drawing/2014/main" id="{AECE5861-4AB9-9B52-FA6F-A3E5EC763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086E4E-2B7A-B841-9188-AE4F2CAD735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614476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6">
            <a:extLst>
              <a:ext uri="{FF2B5EF4-FFF2-40B4-BE49-F238E27FC236}">
                <a16:creationId xmlns:a16="http://schemas.microsoft.com/office/drawing/2014/main" id="{D526DD6A-2AA6-E19F-D6DF-9891BF4D8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5712E430-DB34-6AA2-1ABF-688443E54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Law Society      5 Deccember 2024</a:t>
            </a:r>
          </a:p>
        </p:txBody>
      </p:sp>
      <p:sp>
        <p:nvSpPr>
          <p:cNvPr id="6" name="Slide Number Placeholder 15">
            <a:extLst>
              <a:ext uri="{FF2B5EF4-FFF2-40B4-BE49-F238E27FC236}">
                <a16:creationId xmlns:a16="http://schemas.microsoft.com/office/drawing/2014/main" id="{90D8F5A5-A73A-F4B7-7446-FACBF4805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59B2C-AA3E-B34E-BC93-56930CB7511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06204239"/>
      </p:ext>
    </p:extLst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E7D92-1AA6-AC7D-2130-03485F48C5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9B33B-2BA7-5451-D512-45F3D0591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GB"/>
              <a:t>The Law Society      5 Deccember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50EC32-863C-B30B-AE8D-FED1D4294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/>
            </a:lvl1pPr>
          </a:lstStyle>
          <a:p>
            <a:fld id="{E1535A9E-9C27-B444-BFAE-E09DC3A92BB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66538195"/>
      </p:ext>
    </p:extLst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6">
            <a:extLst>
              <a:ext uri="{FF2B5EF4-FFF2-40B4-BE49-F238E27FC236}">
                <a16:creationId xmlns:a16="http://schemas.microsoft.com/office/drawing/2014/main" id="{87C69F73-BDE5-701A-BEFB-56A39F55C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12C3AC1B-DDC2-A833-63BA-23638AD0D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Law Society      5 Deccember 2024</a:t>
            </a:r>
          </a:p>
        </p:txBody>
      </p:sp>
      <p:sp>
        <p:nvSpPr>
          <p:cNvPr id="6" name="Slide Number Placeholder 15">
            <a:extLst>
              <a:ext uri="{FF2B5EF4-FFF2-40B4-BE49-F238E27FC236}">
                <a16:creationId xmlns:a16="http://schemas.microsoft.com/office/drawing/2014/main" id="{0E9BEF0D-BFC0-03E1-399A-73F95943E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AA998-8945-3546-BED8-4D51273F814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26871582"/>
      </p:ext>
    </p:extLst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7F8A45-319E-E03F-D1A5-CA8FD739E3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A062E-48EA-FE52-AB7D-6809A006C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r>
              <a:rPr lang="en-GB"/>
              <a:t>The Law Society      5 Deccember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FEDE19-9540-43C0-1CE6-BFA398A19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</a:lstStyle>
          <a:p>
            <a:fld id="{6593ADDA-2D36-5D4E-BB0E-C0CBC852611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859418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26">
            <a:extLst>
              <a:ext uri="{FF2B5EF4-FFF2-40B4-BE49-F238E27FC236}">
                <a16:creationId xmlns:a16="http://schemas.microsoft.com/office/drawing/2014/main" id="{FEF91240-C907-8F4E-007E-847940E35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213BC665-8BB7-82B9-027D-BE71C1CE7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Law Society      5 Deccember 2024</a:t>
            </a:r>
          </a:p>
        </p:txBody>
      </p:sp>
      <p:sp>
        <p:nvSpPr>
          <p:cNvPr id="7" name="Slide Number Placeholder 15">
            <a:extLst>
              <a:ext uri="{FF2B5EF4-FFF2-40B4-BE49-F238E27FC236}">
                <a16:creationId xmlns:a16="http://schemas.microsoft.com/office/drawing/2014/main" id="{C61D68FF-C7E7-1DEF-2C9D-08A9B322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3E389-CD21-6E41-9C2A-7B62446F1D4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00174081"/>
      </p:ext>
    </p:extLst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26">
            <a:extLst>
              <a:ext uri="{FF2B5EF4-FFF2-40B4-BE49-F238E27FC236}">
                <a16:creationId xmlns:a16="http://schemas.microsoft.com/office/drawing/2014/main" id="{3711E063-FF6D-99C4-901D-3EB3CDA8D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0D9A5D09-0BC0-0F83-824D-C824C0B91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Law Society      5 Deccember 2024</a:t>
            </a:r>
          </a:p>
        </p:txBody>
      </p:sp>
      <p:sp>
        <p:nvSpPr>
          <p:cNvPr id="9" name="Slide Number Placeholder 15">
            <a:extLst>
              <a:ext uri="{FF2B5EF4-FFF2-40B4-BE49-F238E27FC236}">
                <a16:creationId xmlns:a16="http://schemas.microsoft.com/office/drawing/2014/main" id="{C8BDC23A-6DEE-7E63-9E30-8259D0A0E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73D7A-BD55-2741-AEDD-2D86323544E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3789068"/>
      </p:ext>
    </p:extLst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6">
            <a:extLst>
              <a:ext uri="{FF2B5EF4-FFF2-40B4-BE49-F238E27FC236}">
                <a16:creationId xmlns:a16="http://schemas.microsoft.com/office/drawing/2014/main" id="{53AA4539-42F9-53D6-9829-E4FBCD16A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D8D64D-40CD-2B48-A858-D8C8BEAEA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Law Society      5 Deccember 2024</a:t>
            </a:r>
          </a:p>
        </p:txBody>
      </p:sp>
      <p:sp>
        <p:nvSpPr>
          <p:cNvPr id="5" name="Slide Number Placeholder 15">
            <a:extLst>
              <a:ext uri="{FF2B5EF4-FFF2-40B4-BE49-F238E27FC236}">
                <a16:creationId xmlns:a16="http://schemas.microsoft.com/office/drawing/2014/main" id="{04A417D7-9C4D-748F-87FE-C8D62B25B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AC648-87D6-154C-A50D-B3895CDCB3A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61112046"/>
      </p:ext>
    </p:extLst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>
            <a:extLst>
              <a:ext uri="{FF2B5EF4-FFF2-40B4-BE49-F238E27FC236}">
                <a16:creationId xmlns:a16="http://schemas.microsoft.com/office/drawing/2014/main" id="{C87112EF-DC23-94C1-ED39-42CF8C087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5741B347-D661-58A0-B57A-80D3CC390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Law Society      5 Deccember 2024</a:t>
            </a:r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3882BD5E-7A2A-CE20-ABC9-89E0F2E56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4AAA9-F581-7744-944A-625149B3A77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61333470"/>
      </p:ext>
    </p:extLst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26">
            <a:extLst>
              <a:ext uri="{FF2B5EF4-FFF2-40B4-BE49-F238E27FC236}">
                <a16:creationId xmlns:a16="http://schemas.microsoft.com/office/drawing/2014/main" id="{254630A1-0C85-B009-2A10-5C8E726D8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B41C6EBB-33B2-7DB3-AD7F-4B27A0EDC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Law Society      5 Deccember 2024</a:t>
            </a:r>
          </a:p>
        </p:txBody>
      </p:sp>
      <p:sp>
        <p:nvSpPr>
          <p:cNvPr id="7" name="Slide Number Placeholder 15">
            <a:extLst>
              <a:ext uri="{FF2B5EF4-FFF2-40B4-BE49-F238E27FC236}">
                <a16:creationId xmlns:a16="http://schemas.microsoft.com/office/drawing/2014/main" id="{57D814F6-3EA5-CAEF-1A06-2621F9572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B00AFA-8CD6-C742-88C5-02FC0A5A1F8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16909117"/>
      </p:ext>
    </p:extLst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D18B3E0-BF5A-0C74-F475-0EA6D5A81CF5}"/>
              </a:ext>
            </a:extLst>
          </p:cNvPr>
          <p:cNvSpPr>
            <a:spLocks noChangeArrowheads="1"/>
          </p:cNvSpPr>
          <p:nvPr/>
        </p:nvSpPr>
        <p:spPr bwMode="auto"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>
            <a:solidFill>
              <a:srgbClr val="EAEAEA"/>
            </a:solidFill>
            <a:miter lim="800000"/>
            <a:headEnd/>
            <a:tailEnd/>
          </a:ln>
          <a:effectLst>
            <a:outerShdw blurRad="25000" dist="12700" dir="5400000" algn="t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2E9D748-109E-3856-FD9E-F3C8FC53EC38}"/>
              </a:ext>
            </a:extLst>
          </p:cNvPr>
          <p:cNvSpPr>
            <a:spLocks noChangeArrowheads="1"/>
          </p:cNvSpPr>
          <p:nvPr/>
        </p:nvSpPr>
        <p:spPr bwMode="auto"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>
            <a:solidFill>
              <a:srgbClr val="EAEAEA"/>
            </a:solidFill>
            <a:miter lim="800000"/>
            <a:headEnd/>
            <a:tailEnd/>
          </a:ln>
          <a:effectLst>
            <a:outerShdw blurRad="28000" dist="12700" dir="5400000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D0BC1553-5DF7-EEB2-2A91-3493584AA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48BC95F2-1A63-867D-977E-3A59604B1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GB"/>
              <a:t>The Law Society      5 Deccember 2024</a:t>
            </a:r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9F1BFEEF-CC6A-329F-10E2-202FC262C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559CC-E8B8-4749-A0B5-E482B77304B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20313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D6900DE-A8AD-13B3-721A-F9F94D65D936}"/>
              </a:ext>
            </a:extLst>
          </p:cNvPr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1DCC4F8E-5715-66DB-5ECD-B53B8EF3E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30" name="Text Placeholder 30">
            <a:extLst>
              <a:ext uri="{FF2B5EF4-FFF2-40B4-BE49-F238E27FC236}">
                <a16:creationId xmlns:a16="http://schemas.microsoft.com/office/drawing/2014/main" id="{D85C0FD5-FE43-E0F6-4A80-0B84826A448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6D8D7279-0C8E-489A-AAA6-3D0089593F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2BE716-FAA8-3585-BB3B-DA51AC91F0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r>
              <a:rPr lang="en-GB"/>
              <a:t>The Law Society      5 Deccember 2024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6901A9F7-D3A8-43BF-A98E-9AA67C5F6C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solidFill>
                  <a:schemeClr val="tx2"/>
                </a:solidFill>
                <a:latin typeface="Trebuchet MS" panose="020B0703020202090204" pitchFamily="34" charset="0"/>
                <a:cs typeface="Arial" panose="020B0604020202020204" pitchFamily="34" charset="0"/>
              </a:defRPr>
            </a:lvl1pPr>
          </a:lstStyle>
          <a:p>
            <a:fld id="{24A5565B-2E54-554F-A5CA-61C50D8F2392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68" r:id="rId1"/>
    <p:sldLayoutId id="2147484561" r:id="rId2"/>
    <p:sldLayoutId id="2147484569" r:id="rId3"/>
    <p:sldLayoutId id="2147484562" r:id="rId4"/>
    <p:sldLayoutId id="2147484563" r:id="rId5"/>
    <p:sldLayoutId id="2147484564" r:id="rId6"/>
    <p:sldLayoutId id="2147484565" r:id="rId7"/>
    <p:sldLayoutId id="2147484566" r:id="rId8"/>
    <p:sldLayoutId id="2147484570" r:id="rId9"/>
    <p:sldLayoutId id="2147484567" r:id="rId10"/>
    <p:sldLayoutId id="2147484571" r:id="rId11"/>
  </p:sldLayoutIdLst>
  <p:transition spd="slow">
    <p:dissolve/>
  </p:transition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2" charset="2"/>
        <a:buChar char=""/>
        <a:defRPr sz="26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2" charset="2"/>
        <a:buChar char=""/>
        <a:defRPr sz="2300" kern="1200">
          <a:solidFill>
            <a:srgbClr val="6C6C6C"/>
          </a:solidFill>
          <a:latin typeface="+mn-lt"/>
          <a:ea typeface="ＭＳ Ｐゴシック" charset="0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2" charset="2"/>
        <a:buChar char=""/>
        <a:defRPr sz="2000" kern="1200">
          <a:solidFill>
            <a:srgbClr val="6C6C6C"/>
          </a:solidFill>
          <a:latin typeface="+mn-lt"/>
          <a:ea typeface="ＭＳ Ｐゴシック" charset="0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E04D8-FD4D-7FB9-070E-AEA3A1B184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/>
              <a:t>competition law developments 2024</a:t>
            </a:r>
          </a:p>
        </p:txBody>
      </p:sp>
      <p:sp>
        <p:nvSpPr>
          <p:cNvPr id="15362" name="Subtitle 2">
            <a:extLst>
              <a:ext uri="{FF2B5EF4-FFF2-40B4-BE49-F238E27FC236}">
                <a16:creationId xmlns:a16="http://schemas.microsoft.com/office/drawing/2014/main" id="{4FB5DDA3-28ED-1214-EA05-F354DE2FA8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The Law Society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Professor Richard Whish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5 December 2024</a:t>
            </a:r>
          </a:p>
        </p:txBody>
      </p:sp>
    </p:spTree>
  </p:cSld>
  <p:clrMapOvr>
    <a:masterClrMapping/>
  </p:clrMapOvr>
  <p:transition spd="slow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0560D-7FA7-CF91-9C61-603CC43BE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Competition law developments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8BE1D-AD8F-A778-DB10-77A98C4C5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dirty="0">
                <a:solidFill>
                  <a:srgbClr val="FF0000"/>
                </a:solidFill>
              </a:rPr>
              <a:t>ABUSE, DMA, DMCCA</a:t>
            </a:r>
          </a:p>
          <a:p>
            <a:pPr marL="360363" indent="-360363"/>
            <a:r>
              <a:rPr lang="en-US" sz="2400" dirty="0"/>
              <a:t>THE COMMISSION HAS BEEN VERY ACTIVE IN APPLYING THE DMA: SEE PAGES 14 TO 16 OF THE RD HANDOUT</a:t>
            </a:r>
          </a:p>
          <a:p>
            <a:pPr marL="360363" indent="-360363"/>
            <a:r>
              <a:rPr lang="en-US" sz="2400" dirty="0"/>
              <a:t>NOTE THE NON-COMPLIANCE INVESTIGATIONS INITIATED ON 25 MARCH 2024 (PAGE 16): INCLUDING APPLE’S ANTI-STEERING OBLIGATIONS</a:t>
            </a:r>
          </a:p>
          <a:p>
            <a:pPr marL="360363" indent="-360363"/>
            <a:r>
              <a:rPr lang="en-US" sz="2400" dirty="0"/>
              <a:t>THE CMA HAS DISCONTINUED ITS INVESTIGATION OF </a:t>
            </a:r>
            <a:r>
              <a:rPr lang="en-US" sz="2400" i="1" dirty="0"/>
              <a:t>GOOGLE’S PLAY STORE</a:t>
            </a:r>
            <a:r>
              <a:rPr lang="en-US" sz="2400" dirty="0"/>
              <a:t> UNDER THE COMPETITION ACT (PAGE 23) WHERE GOOGLE HAD OFFERED COMMITMENTS IN FAVOUR OF APPLICATION OF THE DMCCA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1E882-6C06-C3DC-EC26-BA853620F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BD5ED-D216-2FB9-5C82-A072428F5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The Law Society      </a:t>
            </a:r>
          </a:p>
          <a:p>
            <a:pPr>
              <a:defRPr/>
            </a:pPr>
            <a:r>
              <a:rPr lang="en-GB" dirty="0"/>
              <a:t>5 December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5F8D4-3A02-14D4-C25F-788D9637C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AA998-8945-3546-BED8-4D51273F814A}" type="slidenum">
              <a:rPr lang="en-GB" altLang="en-US" smtClean="0"/>
              <a:pPr/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4854530"/>
      </p:ext>
    </p:extLst>
  </p:cSld>
  <p:clrMapOvr>
    <a:masterClrMapping/>
  </p:clrMapOvr>
  <p:transition spd="slow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0560D-7FA7-CF91-9C61-603CC43BE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Competition law developments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8BE1D-AD8F-A778-DB10-77A98C4C5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dirty="0">
                <a:solidFill>
                  <a:srgbClr val="FF0000"/>
                </a:solidFill>
              </a:rPr>
              <a:t>ABUSE, DMA, DMCCA</a:t>
            </a:r>
          </a:p>
          <a:p>
            <a:pPr marL="365125" indent="-365125"/>
            <a:r>
              <a:rPr lang="en-US" sz="2400" cap="all" dirty="0"/>
              <a:t>THE CMA ALSO DISCONTINUED ITS COMPETITION ACT INVESTIGATION OF </a:t>
            </a:r>
            <a:r>
              <a:rPr lang="en-US" sz="2400" i="1" cap="all" dirty="0"/>
              <a:t>APPLE’S APP STORE</a:t>
            </a:r>
            <a:r>
              <a:rPr lang="en-US" sz="2400" cap="all" dirty="0"/>
              <a:t> FOR THE SAME REASON</a:t>
            </a:r>
          </a:p>
          <a:p>
            <a:pPr marL="365125" indent="-365125"/>
            <a:r>
              <a:rPr lang="en-US" sz="2400" cap="all" dirty="0"/>
              <a:t>THE CMA’S PROVISIONAL FINDINGS IN </a:t>
            </a:r>
            <a:r>
              <a:rPr lang="en-US" sz="2400" i="1" cap="all" dirty="0"/>
              <a:t>CLOUD GAMING AND MOBILE BROWSERS </a:t>
            </a:r>
            <a:r>
              <a:rPr lang="en-US" sz="2400" cap="all" dirty="0"/>
              <a:t>ARE THAT THE GOOGLE AND APPLE ECOSYSTEMS MIGHT BE FURTHER INVESTIGATED UNDER THE DMCCA</a:t>
            </a:r>
          </a:p>
          <a:p>
            <a:pPr marL="365125" indent="-365125"/>
            <a:r>
              <a:rPr lang="en-US" sz="2400" cap="all" dirty="0"/>
              <a:t>IN THE MEANTIME THE COMMISSION AND THE CMA ARE INVESTIGATING GOOGLE’S AD-TECH STACK UNDER ARTICLE 102/CHAPTER II</a:t>
            </a:r>
          </a:p>
          <a:p>
            <a:pPr marL="365125" indent="-365125"/>
            <a:r>
              <a:rPr lang="en-US" sz="2400" cap="all" dirty="0"/>
              <a:t>AND THE CAT HAS NUMEROUS GAFAM CASES</a:t>
            </a:r>
            <a:endParaRPr lang="en-US" sz="1800" cap="al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1E882-6C06-C3DC-EC26-BA853620F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BD5ED-D216-2FB9-5C82-A072428F5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The Law Society      </a:t>
            </a:r>
          </a:p>
          <a:p>
            <a:pPr>
              <a:defRPr/>
            </a:pPr>
            <a:r>
              <a:rPr lang="en-GB" dirty="0"/>
              <a:t>5 December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5F8D4-3A02-14D4-C25F-788D9637C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AA998-8945-3546-BED8-4D51273F814A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86487796"/>
      </p:ext>
    </p:extLst>
  </p:cSld>
  <p:clrMapOvr>
    <a:masterClrMapping/>
  </p:clrMapOvr>
  <p:transition spd="slow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0560D-7FA7-CF91-9C61-603CC43BE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Competition law developments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8BE1D-AD8F-A778-DB10-77A98C4C5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dirty="0">
                <a:solidFill>
                  <a:srgbClr val="FF0000"/>
                </a:solidFill>
              </a:rPr>
              <a:t>ABUSE, DMA, DMCCA</a:t>
            </a:r>
          </a:p>
          <a:p>
            <a:pPr marL="365125" indent="-365125"/>
            <a:r>
              <a:rPr lang="en-US" sz="2400" cap="all" dirty="0"/>
              <a:t>Note the first substantive judgment ON THE DMA FROM THE GENERAL COURT, CASE T-1077/23 </a:t>
            </a:r>
            <a:r>
              <a:rPr lang="en-US" sz="2400" i="1" cap="all" dirty="0"/>
              <a:t>BYTEDANCE V COMMISSION</a:t>
            </a:r>
            <a:r>
              <a:rPr lang="en-US" sz="2400" cap="all" dirty="0"/>
              <a:t>; ON APPEAL TO THE COURT OF JUSTICE CASE C-627/24, NOT YET DECIDED</a:t>
            </a:r>
          </a:p>
          <a:p>
            <a:pPr marL="722313" lvl="1" indent="-361950"/>
            <a:r>
              <a:rPr lang="en-US" sz="2000" cap="all" dirty="0"/>
              <a:t>NOTE IN PARTICULAR PARAS 17-22 ON THE LEGISLATIVE HISTORY OF THE DMA: THE PARTICULAR NATURE OF SOME PLATFORMS, THE INADEQUACY OF COMPETITION LAW AND THE DIFFERENT OBJECTIVES OF THE DMA FROM COMPETITION LAW</a:t>
            </a:r>
          </a:p>
          <a:p>
            <a:pPr marL="722313" lvl="1" indent="-361950"/>
            <a:r>
              <a:rPr lang="en-US" sz="2000" cap="all" dirty="0"/>
              <a:t>SEE ALSO PARA 45 ON RECITAL 23 OF THE DMA: MARKET DEFINITION AND EFFICIENCIES IRRELEVANT TO DESIGNATION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1E882-6C06-C3DC-EC26-BA853620F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BD5ED-D216-2FB9-5C82-A072428F5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The Law Society      </a:t>
            </a:r>
          </a:p>
          <a:p>
            <a:pPr>
              <a:defRPr/>
            </a:pPr>
            <a:r>
              <a:rPr lang="en-GB" dirty="0"/>
              <a:t>5 December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5F8D4-3A02-14D4-C25F-788D9637C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AA998-8945-3546-BED8-4D51273F814A}" type="slidenum">
              <a:rPr lang="en-GB" altLang="en-US" smtClean="0"/>
              <a:pPr/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42385974"/>
      </p:ext>
    </p:extLst>
  </p:cSld>
  <p:clrMapOvr>
    <a:masterClrMapping/>
  </p:clrMapOvr>
  <p:transition spd="slow"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0560D-7FA7-CF91-9C61-603CC43BE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Competition law developments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8BE1D-AD8F-A778-DB10-77A98C4C5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dirty="0">
                <a:solidFill>
                  <a:srgbClr val="FF0000"/>
                </a:solidFill>
              </a:rPr>
              <a:t>ABUSE, DMA, DMCCA</a:t>
            </a:r>
          </a:p>
          <a:p>
            <a:pPr marL="365125" indent="-365125"/>
            <a:r>
              <a:rPr lang="en-US" sz="2400" i="1" cap="all" dirty="0"/>
              <a:t>BYTEDANCE </a:t>
            </a:r>
            <a:r>
              <a:rPr lang="en-US" sz="2400" cap="all" dirty="0"/>
              <a:t>(CONTINUED)</a:t>
            </a:r>
            <a:endParaRPr lang="en-US" sz="2400" i="1" cap="all" dirty="0"/>
          </a:p>
          <a:p>
            <a:pPr marL="722313" lvl="1" indent="-361950"/>
            <a:r>
              <a:rPr lang="en-US" sz="2000" cap="all" dirty="0"/>
              <a:t>SEE PARA 61 ON THE BURDEN OF PROOF UNDER THE DMA TO REBUT THE PRESUMPTION OF DESIGNATION: THE BURDEN IS ON THE UNDERTAKING TO SHOW THAT DESIGNATION IS MANIFESTLY INAPPROPRIATE</a:t>
            </a:r>
          </a:p>
          <a:p>
            <a:pPr marL="722313" lvl="1" indent="-361950"/>
            <a:r>
              <a:rPr lang="en-US" sz="2000" cap="all" dirty="0"/>
              <a:t>SEE PARA 298: THE CONCEPT OF AN ‘ENTRENCHED AND DURABLE POSITION’ DOES NOT OVERLAP WITH THAT OF A DOMINANT POSITION: NON-DOMINANT FIRMS MAY BE DESIGNATED AS GATEKEEPERS</a:t>
            </a:r>
          </a:p>
          <a:p>
            <a:pPr marL="722313" lvl="1" indent="-361950"/>
            <a:r>
              <a:rPr lang="en-US" sz="2000" cap="all" dirty="0"/>
              <a:t>SEE PARA 310: THE FACT THAT THERE IS SOME COMPETITION BETWEEN GATEKEEPERS DOES NOT MEAN THAT THE MARKET MAY HAVE LIMITED CONTESTABILITY</a:t>
            </a:r>
          </a:p>
          <a:p>
            <a:pPr marL="722313" lvl="1" indent="-361950"/>
            <a:r>
              <a:rPr lang="en-US" sz="2000" cap="all" dirty="0"/>
              <a:t>WHAT WILL THE COURT OF JUSTICE SAY?!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1E882-6C06-C3DC-EC26-BA853620F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BD5ED-D216-2FB9-5C82-A072428F5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The Law Society      </a:t>
            </a:r>
          </a:p>
          <a:p>
            <a:pPr>
              <a:defRPr/>
            </a:pPr>
            <a:r>
              <a:rPr lang="en-GB" dirty="0"/>
              <a:t>5 December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5F8D4-3A02-14D4-C25F-788D9637C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AA998-8945-3546-BED8-4D51273F814A}" type="slidenum">
              <a:rPr lang="en-GB" altLang="en-US" smtClean="0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28626488"/>
      </p:ext>
    </p:extLst>
  </p:cSld>
  <p:clrMapOvr>
    <a:masterClrMapping/>
  </p:clrMapOvr>
  <p:transition spd="slow"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0560D-7FA7-CF91-9C61-603CC43BE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Competition law developments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8BE1D-AD8F-A778-DB10-77A98C4C5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dirty="0">
                <a:solidFill>
                  <a:srgbClr val="FF0000"/>
                </a:solidFill>
              </a:rPr>
              <a:t>KILLER ACQUISITIONS</a:t>
            </a:r>
          </a:p>
          <a:p>
            <a:pPr marL="365125" indent="-365125"/>
            <a:r>
              <a:rPr lang="en-US" sz="2400" i="1" cap="all" dirty="0"/>
              <a:t>ILLUMINA/GRAIL</a:t>
            </a:r>
            <a:r>
              <a:rPr lang="en-US" sz="2400" cap="all" dirty="0"/>
              <a:t>: ARTICLE 22 EUMR REFERRAL NOT POSSIBLE WHERE A MEMBER STATE DOES NOT HAVE JURISDICTION UNDER ITS INTERNAL LAW</a:t>
            </a:r>
          </a:p>
          <a:p>
            <a:pPr marL="365125" indent="-365125"/>
            <a:r>
              <a:rPr lang="en-US" sz="2400" cap="all" dirty="0"/>
              <a:t>Article 22 guidance withdrawn, 29 November 2024</a:t>
            </a:r>
          </a:p>
          <a:p>
            <a:pPr marL="365125" indent="-365125"/>
            <a:r>
              <a:rPr lang="en-US" sz="2400" cap="all" dirty="0"/>
              <a:t>Reference of </a:t>
            </a:r>
            <a:r>
              <a:rPr lang="en-US" sz="2400" i="1" cap="all" dirty="0"/>
              <a:t>Microsoft/inflection ai</a:t>
            </a:r>
            <a:r>
              <a:rPr lang="en-US" sz="2400" cap="all" dirty="0"/>
              <a:t> by seven member states withdrawn 18 </a:t>
            </a:r>
            <a:r>
              <a:rPr lang="en-US" sz="2400" cap="all" dirty="0" err="1"/>
              <a:t>september</a:t>
            </a:r>
            <a:r>
              <a:rPr lang="en-US" sz="2400" cap="all" dirty="0"/>
              <a:t> 2024</a:t>
            </a:r>
          </a:p>
          <a:p>
            <a:pPr marL="365125" indent="-365125"/>
            <a:r>
              <a:rPr lang="en-US" sz="2400" cap="all" dirty="0"/>
              <a:t>But note the reference of </a:t>
            </a:r>
            <a:r>
              <a:rPr lang="en-US" sz="2400" i="1" cap="all" dirty="0" err="1"/>
              <a:t>nvidia</a:t>
            </a:r>
            <a:r>
              <a:rPr lang="en-US" sz="2400" i="1" cap="all" dirty="0"/>
              <a:t>/</a:t>
            </a:r>
            <a:r>
              <a:rPr lang="en-US" sz="2400" i="1" cap="all" dirty="0" err="1"/>
              <a:t>run:ai</a:t>
            </a:r>
            <a:r>
              <a:rPr lang="en-US" sz="2400" cap="all" dirty="0"/>
              <a:t> by Italy 31 October 2024: CALL-IN POWERS</a:t>
            </a:r>
            <a:endParaRPr lang="en-US" sz="1800" cap="al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1E882-6C06-C3DC-EC26-BA853620F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BD5ED-D216-2FB9-5C82-A072428F5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The Law Society      </a:t>
            </a:r>
          </a:p>
          <a:p>
            <a:pPr>
              <a:defRPr/>
            </a:pPr>
            <a:r>
              <a:rPr lang="en-GB" dirty="0"/>
              <a:t>5 December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5F8D4-3A02-14D4-C25F-788D9637C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AA998-8945-3546-BED8-4D51273F814A}" type="slidenum">
              <a:rPr lang="en-GB" altLang="en-US" smtClean="0"/>
              <a:pPr/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38861133"/>
      </p:ext>
    </p:extLst>
  </p:cSld>
  <p:clrMapOvr>
    <a:masterClrMapping/>
  </p:clrMapOvr>
  <p:transition spd="slow"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0560D-7FA7-CF91-9C61-603CC43BE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Competition law developments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8BE1D-AD8F-A778-DB10-77A98C4C5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dirty="0">
                <a:solidFill>
                  <a:srgbClr val="FF0000"/>
                </a:solidFill>
              </a:rPr>
              <a:t>KILLER ACQUISTIONS</a:t>
            </a:r>
          </a:p>
          <a:p>
            <a:pPr marL="365125" indent="-365125"/>
            <a:r>
              <a:rPr lang="en-US" sz="2400" cap="all" dirty="0"/>
              <a:t>NOTE ALSO THE RELEVANCE OF ARTICLE 102:</a:t>
            </a:r>
          </a:p>
          <a:p>
            <a:pPr marL="722313" lvl="1" indent="-361950"/>
            <a:r>
              <a:rPr lang="en-US" sz="2000" i="1" cap="all" dirty="0"/>
              <a:t>TOWERCAST</a:t>
            </a:r>
            <a:r>
              <a:rPr lang="en-US" sz="2000" cap="all" dirty="0"/>
              <a:t>: NCAS/NATIONAL COURTS CAN APPLY ARTICLE 102 TO A CONCENTRATION</a:t>
            </a:r>
          </a:p>
          <a:p>
            <a:pPr marL="722313" lvl="1" indent="-361950"/>
            <a:r>
              <a:rPr lang="en-US" sz="2000" i="1" cap="all" dirty="0"/>
              <a:t>SERVIER</a:t>
            </a:r>
            <a:r>
              <a:rPr lang="en-US" sz="2000" cap="all" dirty="0"/>
              <a:t>, PAGE 6 OF RD HANDOUT: WAS THE ACQUISITION OF TECHNOLOGY COMBINED WITH PAY-FOR-DELAY AGREEMENTS AN ABUSE OF A DOMINANT POSITION?</a:t>
            </a:r>
          </a:p>
          <a:p>
            <a:pPr marL="722313" lvl="1" indent="-361950"/>
            <a:r>
              <a:rPr lang="en-US" sz="2000" cap="all" dirty="0"/>
              <a:t>AND NOTE </a:t>
            </a:r>
            <a:r>
              <a:rPr lang="en-US" sz="2000" i="1" cap="all" dirty="0"/>
              <a:t>ANIMAL HEALTH SECTOR/ZOETIS</a:t>
            </a:r>
            <a:r>
              <a:rPr lang="en-US" sz="2000" cap="all" dirty="0"/>
              <a:t>, PAGE 9 OF HANDOUT: WAS THE ACQUISITION AND CLOSING DOWN OF A RESEARCH PROGRAMME AN ABUSE OF A </a:t>
            </a:r>
            <a:r>
              <a:rPr lang="en-US" sz="2000" cap="all"/>
              <a:t>DOMINANT POSITION?</a:t>
            </a:r>
            <a:endParaRPr lang="en-US" sz="2000" cap="al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1E882-6C06-C3DC-EC26-BA853620F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BD5ED-D216-2FB9-5C82-A072428F5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The Law Society      </a:t>
            </a:r>
          </a:p>
          <a:p>
            <a:pPr>
              <a:defRPr/>
            </a:pPr>
            <a:r>
              <a:rPr lang="en-GB" dirty="0"/>
              <a:t>5 December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5F8D4-3A02-14D4-C25F-788D9637C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AA998-8945-3546-BED8-4D51273F814A}" type="slidenum">
              <a:rPr lang="en-GB" altLang="en-US" smtClean="0"/>
              <a:pPr/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99409286"/>
      </p:ext>
    </p:extLst>
  </p:cSld>
  <p:clrMapOvr>
    <a:masterClrMapping/>
  </p:clrMapOvr>
  <p:transition spd="slow"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DF13A-CFC9-4511-8A56-F87271CB2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en-US" sz="3200" dirty="0"/>
              <a:t>Competition law developments 2024</a:t>
            </a:r>
          </a:p>
        </p:txBody>
      </p:sp>
      <p:sp>
        <p:nvSpPr>
          <p:cNvPr id="27650" name="Content Placeholder 2">
            <a:extLst>
              <a:ext uri="{FF2B5EF4-FFF2-40B4-BE49-F238E27FC236}">
                <a16:creationId xmlns:a16="http://schemas.microsoft.com/office/drawing/2014/main" id="{00CA5F8B-7A99-BFED-B6A7-C96DCAF7DF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 2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marL="0" indent="0">
              <a:buFont typeface="Wingdings 2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marL="0" indent="0">
              <a:buFont typeface="Wingdings 2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marL="0" indent="0">
              <a:buFont typeface="Wingdings 2" pitchFamily="2" charset="2"/>
              <a:buNone/>
            </a:pPr>
            <a:endParaRPr lang="en-US" altLang="en-US" dirty="0">
              <a:solidFill>
                <a:srgbClr val="3366FF"/>
              </a:solidFill>
              <a:ea typeface="ＭＳ Ｐゴシック" panose="020B0600070205080204" pitchFamily="34" charset="-128"/>
            </a:endParaRPr>
          </a:p>
          <a:p>
            <a:pPr marL="0" indent="0" algn="ctr">
              <a:buFont typeface="Wingdings 2" pitchFamily="2" charset="2"/>
              <a:buNone/>
            </a:pPr>
            <a:r>
              <a:rPr lang="en-US" altLang="en-US" sz="2800" dirty="0">
                <a:solidFill>
                  <a:srgbClr val="3366FF"/>
                </a:solidFill>
                <a:ea typeface="ＭＳ Ｐゴシック" panose="020B0600070205080204" pitchFamily="34" charset="-128"/>
              </a:rPr>
              <a:t>THANK YOU FOR YOUR ATTENTION!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3B0A88-B4BA-44DA-A7CE-F569E744816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Professor Richard Whish London</a:t>
            </a:r>
            <a:endParaRPr lang="en-GB" dirty="0"/>
          </a:p>
        </p:txBody>
      </p:sp>
      <p:sp>
        <p:nvSpPr>
          <p:cNvPr id="27652" name="Footer Placeholder 7">
            <a:extLst>
              <a:ext uri="{FF2B5EF4-FFF2-40B4-BE49-F238E27FC236}">
                <a16:creationId xmlns:a16="http://schemas.microsoft.com/office/drawing/2014/main" id="{D5E29A75-80F7-0619-AB82-F7B96A8840A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>
            <a:lvl1pPr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2" charset="2"/>
              <a:buChar char=""/>
              <a:defRPr sz="2600"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2" charset="2"/>
              <a:buChar char=""/>
              <a:defRPr sz="2300">
                <a:solidFill>
                  <a:srgbClr val="6C6C6C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2" charset="2"/>
              <a:buChar char=""/>
              <a:defRPr sz="2000">
                <a:solidFill>
                  <a:srgbClr val="6C6C6C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GB" altLang="en-US" sz="1000" dirty="0">
                <a:solidFill>
                  <a:schemeClr val="tx2"/>
                </a:solidFill>
              </a:rPr>
              <a:t>The Law Society  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GB" altLang="en-US" sz="1000">
                <a:solidFill>
                  <a:schemeClr val="tx2"/>
                </a:solidFill>
              </a:rPr>
              <a:t>5 December </a:t>
            </a:r>
            <a:r>
              <a:rPr lang="en-GB" altLang="en-US" sz="1000" dirty="0">
                <a:solidFill>
                  <a:schemeClr val="tx2"/>
                </a:solidFill>
              </a:rPr>
              <a:t>2024</a:t>
            </a:r>
          </a:p>
        </p:txBody>
      </p:sp>
      <p:sp>
        <p:nvSpPr>
          <p:cNvPr id="27653" name="Slide Number Placeholder 2">
            <a:extLst>
              <a:ext uri="{FF2B5EF4-FFF2-40B4-BE49-F238E27FC236}">
                <a16:creationId xmlns:a16="http://schemas.microsoft.com/office/drawing/2014/main" id="{3C795544-7146-6938-43C2-8DD60A64E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2" charset="2"/>
              <a:buChar char=""/>
              <a:defRPr sz="2600"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2" charset="2"/>
              <a:buChar char=""/>
              <a:defRPr sz="2300">
                <a:solidFill>
                  <a:srgbClr val="6C6C6C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2" charset="2"/>
              <a:buChar char=""/>
              <a:defRPr sz="2000">
                <a:solidFill>
                  <a:srgbClr val="6C6C6C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D76BC6B-33A7-5F4B-B76F-A3FC12292304}" type="slidenum">
              <a:rPr lang="en-GB" altLang="en-US" sz="1100">
                <a:solidFill>
                  <a:schemeClr val="tx2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GB" altLang="en-US" sz="11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B30F5-152A-076B-3057-082AB51BF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2656"/>
            <a:ext cx="7239000" cy="1039091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3200" dirty="0"/>
              <a:t>Competition law developments 2024</a:t>
            </a:r>
          </a:p>
        </p:txBody>
      </p:sp>
      <p:sp>
        <p:nvSpPr>
          <p:cNvPr id="16386" name="Content Placeholder 2">
            <a:extLst>
              <a:ext uri="{FF2B5EF4-FFF2-40B4-BE49-F238E27FC236}">
                <a16:creationId xmlns:a16="http://schemas.microsoft.com/office/drawing/2014/main" id="{0224B1FE-2C98-ACAC-2125-6527B52019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 2" pitchFamily="2" charset="2"/>
              <a:buNone/>
              <a:defRPr/>
            </a:pPr>
            <a:r>
              <a:rPr lang="en-US" altLang="en-US" sz="28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STRUCTURE OF PRESENTATION</a:t>
            </a:r>
            <a:endParaRPr lang="en-US" altLang="en-US" sz="2400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marL="0" indent="0">
              <a:buNone/>
              <a:defRPr/>
            </a:pPr>
            <a:endParaRPr lang="en-US" altLang="en-US" sz="2400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marL="365125" indent="-365125">
              <a:defRPr/>
            </a:pPr>
            <a:r>
              <a:rPr lang="en-US" altLang="en-US" sz="2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OVERVIEW OF RD HANDOUT</a:t>
            </a:r>
          </a:p>
          <a:p>
            <a:pPr marL="365125" indent="-365125">
              <a:defRPr/>
            </a:pPr>
            <a:r>
              <a:rPr lang="en-US" altLang="en-US" sz="2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OBJECT RESTRICTIONS – AND ABUSES!</a:t>
            </a:r>
          </a:p>
          <a:p>
            <a:pPr marL="365125" indent="-365125">
              <a:defRPr/>
            </a:pPr>
            <a:r>
              <a:rPr lang="en-US" altLang="en-US" sz="2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UNFAIR PRICES, TERMS AND CONDITIONS UNDER ARTICLE 102 TFEU/CHAPTER II</a:t>
            </a:r>
          </a:p>
          <a:p>
            <a:pPr marL="365125" indent="-365125">
              <a:defRPr/>
            </a:pPr>
            <a:r>
              <a:rPr lang="en-US" altLang="en-US" sz="2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ABUSE/DMA/DMCCA</a:t>
            </a:r>
          </a:p>
          <a:p>
            <a:pPr marL="365125" indent="-365125">
              <a:defRPr/>
            </a:pPr>
            <a:r>
              <a:rPr lang="en-US" altLang="en-US" sz="2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‘KILLER ACQUISITIONS’</a:t>
            </a:r>
          </a:p>
          <a:p>
            <a:pPr marL="0" indent="0" algn="ctr">
              <a:buFont typeface="Wingdings 2" pitchFamily="2" charset="2"/>
              <a:buNone/>
              <a:defRPr/>
            </a:pPr>
            <a:endParaRPr lang="en-US" altLang="en-US" sz="2800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046CB1D-1093-6A57-513D-6ACDEB901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dirty="0"/>
              <a:t>The Law Society      </a:t>
            </a:r>
          </a:p>
          <a:p>
            <a:pPr>
              <a:defRPr/>
            </a:pPr>
            <a:r>
              <a:rPr lang="ro-RO" dirty="0"/>
              <a:t>5 </a:t>
            </a:r>
            <a:r>
              <a:rPr lang="ro-RO" dirty="0" err="1"/>
              <a:t>December</a:t>
            </a:r>
            <a:r>
              <a:rPr lang="ro-RO" dirty="0"/>
              <a:t> 2024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7352EE-5F68-99D2-4CF0-719E846D15D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Professor Richard Whish London</a:t>
            </a:r>
            <a:endParaRPr lang="en-GB" dirty="0"/>
          </a:p>
        </p:txBody>
      </p:sp>
      <p:sp>
        <p:nvSpPr>
          <p:cNvPr id="17413" name="Slide Number Placeholder 3">
            <a:extLst>
              <a:ext uri="{FF2B5EF4-FFF2-40B4-BE49-F238E27FC236}">
                <a16:creationId xmlns:a16="http://schemas.microsoft.com/office/drawing/2014/main" id="{53E56463-662A-E20E-42A0-680BD7220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2" charset="2"/>
              <a:buChar char=""/>
              <a:defRPr sz="2600"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2" charset="2"/>
              <a:buChar char=""/>
              <a:defRPr sz="2300">
                <a:solidFill>
                  <a:srgbClr val="6C6C6C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2" charset="2"/>
              <a:buChar char=""/>
              <a:defRPr sz="2000">
                <a:solidFill>
                  <a:srgbClr val="6C6C6C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anose="020B070302020209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B490D43-B11A-9C4D-BA03-6E80A92FDE04}" type="slidenum">
              <a:rPr lang="en-GB" altLang="en-US" sz="1100">
                <a:solidFill>
                  <a:schemeClr val="tx2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GB" altLang="en-US" sz="11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0560D-7FA7-CF91-9C61-603CC43BE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Competition law developments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8BE1D-AD8F-A778-DB10-77A98C4C5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dirty="0">
                <a:solidFill>
                  <a:srgbClr val="FF0000"/>
                </a:solidFill>
              </a:rPr>
              <a:t>OVERVIEW OF RD HANDOUT</a:t>
            </a:r>
          </a:p>
          <a:p>
            <a:pPr marL="365125" indent="-365125"/>
            <a:r>
              <a:rPr lang="en-US" sz="2400" cap="all" dirty="0"/>
              <a:t>ARTICLE 101: PAGES 2-8</a:t>
            </a:r>
          </a:p>
          <a:p>
            <a:pPr marL="365125" indent="-365125"/>
            <a:r>
              <a:rPr lang="en-US" sz="2400" cap="all" dirty="0"/>
              <a:t>ARTICLE 102: PAGES 9-13</a:t>
            </a:r>
          </a:p>
          <a:p>
            <a:pPr marL="365125" indent="-365125"/>
            <a:r>
              <a:rPr lang="en-US" sz="2400" cap="all" dirty="0"/>
              <a:t>DIGITAL PLATFORMS: PAGES 14-16</a:t>
            </a:r>
          </a:p>
          <a:p>
            <a:pPr marL="365125" indent="-365125"/>
            <a:r>
              <a:rPr lang="en-US" sz="2400" cap="all" dirty="0"/>
              <a:t>EU ‘PRACTICE AND PROCEDURE’: PAGES 17-18</a:t>
            </a:r>
          </a:p>
          <a:p>
            <a:pPr marL="365125" indent="-365125"/>
            <a:r>
              <a:rPr lang="en-US" sz="2400" cap="all" dirty="0"/>
              <a:t>EU COMPETITION POLICY: PAGES 19-20</a:t>
            </a:r>
          </a:p>
          <a:p>
            <a:pPr marL="365125" indent="-365125"/>
            <a:r>
              <a:rPr lang="en-US" sz="2400" cap="all" dirty="0"/>
              <a:t>PENDING ARTICLE 267 REFERENCES: PAGES 21-22</a:t>
            </a:r>
          </a:p>
          <a:p>
            <a:pPr marL="365125" indent="-365125"/>
            <a:r>
              <a:rPr lang="en-US" sz="2400" cap="all" dirty="0"/>
              <a:t>UK PUBLIC ENFORCEMENT: PAGES 23-24</a:t>
            </a:r>
          </a:p>
          <a:p>
            <a:pPr marL="365125" indent="-365125"/>
            <a:r>
              <a:rPr lang="en-US" sz="2400" cap="all" dirty="0"/>
              <a:t>UK COMPETITION POLICY: PAGES 25-27</a:t>
            </a:r>
          </a:p>
          <a:p>
            <a:pPr marL="365125" indent="-365125"/>
            <a:r>
              <a:rPr lang="en-US" sz="2400" cap="all" dirty="0"/>
              <a:t>DAMAGES CLAIMS: PAGES 27-38</a:t>
            </a:r>
          </a:p>
          <a:p>
            <a:pPr marL="365125" indent="-365125"/>
            <a:r>
              <a:rPr lang="en-US" sz="2400" cap="all" dirty="0"/>
              <a:t>MARKETS AND MERGERS: PAGES 39-48</a:t>
            </a:r>
            <a:endParaRPr lang="en-US" sz="1800" cap="al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1E882-6C06-C3DC-EC26-BA853620F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BD5ED-D216-2FB9-5C82-A072428F5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The Law Society      </a:t>
            </a:r>
          </a:p>
          <a:p>
            <a:pPr>
              <a:defRPr/>
            </a:pPr>
            <a:r>
              <a:rPr lang="en-GB" dirty="0"/>
              <a:t>5 December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5F8D4-3A02-14D4-C25F-788D9637C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AA998-8945-3546-BED8-4D51273F814A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59643572"/>
      </p:ext>
    </p:extLst>
  </p:cSld>
  <p:clrMapOvr>
    <a:masterClrMapping/>
  </p:clrMapOvr>
  <p:transition spd="slow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0560D-7FA7-CF91-9C61-603CC43BE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Competition law developments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8BE1D-AD8F-A778-DB10-77A98C4C5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dirty="0">
                <a:solidFill>
                  <a:srgbClr val="FF0000"/>
                </a:solidFill>
              </a:rPr>
              <a:t>OBJECT RESTRICTIONS AND ABUSES</a:t>
            </a:r>
          </a:p>
          <a:p>
            <a:pPr marL="365125" indent="-365125"/>
            <a:r>
              <a:rPr lang="en-US" sz="2400" cap="all" dirty="0"/>
              <a:t>16 ARTICLE 101 judgments in the court of justice in the </a:t>
            </a:r>
            <a:r>
              <a:rPr lang="en-US" sz="2400" cap="all" dirty="0" err="1"/>
              <a:t>laST</a:t>
            </a:r>
            <a:r>
              <a:rPr lang="en-US" sz="2400" cap="all" dirty="0"/>
              <a:t> 12 months: 14 of them discussed object restrictions!</a:t>
            </a:r>
          </a:p>
          <a:p>
            <a:pPr marL="365125" indent="-365125"/>
            <a:r>
              <a:rPr lang="en-US" sz="2400" cap="all" dirty="0"/>
              <a:t>The two that did not were c-251/22 </a:t>
            </a:r>
            <a:r>
              <a:rPr lang="en-US" sz="2400" i="1" cap="all" dirty="0" err="1"/>
              <a:t>scania</a:t>
            </a:r>
            <a:r>
              <a:rPr lang="en-US" sz="2400" i="1" cap="all" dirty="0"/>
              <a:t> v commission</a:t>
            </a:r>
            <a:r>
              <a:rPr lang="en-US" sz="2400" cap="all" dirty="0"/>
              <a:t> and c-264/23 </a:t>
            </a:r>
            <a:r>
              <a:rPr lang="en-US" sz="2400" i="1" cap="all" dirty="0" err="1"/>
              <a:t>booking.com</a:t>
            </a:r>
            <a:r>
              <a:rPr lang="en-US" sz="2400" cap="all" dirty="0"/>
              <a:t> </a:t>
            </a:r>
          </a:p>
          <a:p>
            <a:pPr marL="365125" indent="-365125"/>
            <a:r>
              <a:rPr lang="en-US" sz="2400" cap="all" dirty="0"/>
              <a:t>The </a:t>
            </a:r>
            <a:r>
              <a:rPr lang="en-US" sz="2400" cap="all" dirty="0">
                <a:solidFill>
                  <a:srgbClr val="0070C0"/>
                </a:solidFill>
              </a:rPr>
              <a:t>perindopril</a:t>
            </a:r>
            <a:r>
              <a:rPr lang="en-US" sz="2400" cap="all" dirty="0"/>
              <a:t> cases continue the pay-for-delay case law: </a:t>
            </a:r>
            <a:r>
              <a:rPr lang="en-US" sz="2400" cap="all" dirty="0">
                <a:solidFill>
                  <a:srgbClr val="0070C0"/>
                </a:solidFill>
              </a:rPr>
              <a:t>paroxetine</a:t>
            </a:r>
            <a:r>
              <a:rPr lang="en-US" sz="2400" cap="all" dirty="0"/>
              <a:t> (</a:t>
            </a:r>
            <a:r>
              <a:rPr lang="en-US" sz="2400" i="1" cap="all" dirty="0"/>
              <a:t>generics UK</a:t>
            </a:r>
            <a:r>
              <a:rPr lang="en-US" sz="2400" cap="all" dirty="0"/>
              <a:t>) and </a:t>
            </a:r>
            <a:r>
              <a:rPr lang="en-US" sz="2400" cap="all" dirty="0">
                <a:solidFill>
                  <a:srgbClr val="0070C0"/>
                </a:solidFill>
              </a:rPr>
              <a:t>citalopram</a:t>
            </a:r>
            <a:r>
              <a:rPr lang="en-US" sz="2400" cap="all" dirty="0"/>
              <a:t> (</a:t>
            </a:r>
            <a:r>
              <a:rPr lang="en-US" sz="2400" i="1" cap="all" dirty="0"/>
              <a:t>Lundbeck</a:t>
            </a:r>
            <a:r>
              <a:rPr lang="en-US" sz="2400" cap="all" dirty="0"/>
              <a:t>)</a:t>
            </a:r>
          </a:p>
          <a:p>
            <a:pPr marL="365125" indent="-365125"/>
            <a:r>
              <a:rPr lang="en-US" sz="2400" cap="all" dirty="0"/>
              <a:t>Case c-298/22 </a:t>
            </a:r>
            <a:r>
              <a:rPr lang="en-US" sz="2400" i="1" cap="all" dirty="0"/>
              <a:t>banco </a:t>
            </a:r>
            <a:r>
              <a:rPr lang="en-US" sz="2400" i="1" cap="all" dirty="0" err="1"/>
              <a:t>bpn</a:t>
            </a:r>
            <a:r>
              <a:rPr lang="en-US" sz="2400" i="1" cap="all" dirty="0"/>
              <a:t> </a:t>
            </a:r>
            <a:r>
              <a:rPr lang="en-US" sz="2400" cap="all" dirty="0"/>
              <a:t>contains a useful discussion of object restrictions; see in particular ag </a:t>
            </a:r>
            <a:r>
              <a:rPr lang="en-US" sz="2400" cap="all" dirty="0" err="1"/>
              <a:t>rantos</a:t>
            </a:r>
            <a:endParaRPr lang="en-US" sz="1800" cap="al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1E882-6C06-C3DC-EC26-BA853620F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BD5ED-D216-2FB9-5C82-A072428F5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The Law Society      </a:t>
            </a:r>
          </a:p>
          <a:p>
            <a:pPr>
              <a:defRPr/>
            </a:pPr>
            <a:r>
              <a:rPr lang="en-GB" dirty="0"/>
              <a:t>5 December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5F8D4-3A02-14D4-C25F-788D9637C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AA998-8945-3546-BED8-4D51273F814A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052500"/>
      </p:ext>
    </p:extLst>
  </p:cSld>
  <p:clrMapOvr>
    <a:masterClrMapping/>
  </p:clrMapOvr>
  <p:transition spd="slow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0560D-7FA7-CF91-9C61-603CC43BE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Competition law developments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8BE1D-AD8F-A778-DB10-77A98C4C5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dirty="0">
                <a:solidFill>
                  <a:srgbClr val="FF0000"/>
                </a:solidFill>
              </a:rPr>
              <a:t>OBJECT RESTRICTIONS AND ABUSES</a:t>
            </a:r>
          </a:p>
          <a:p>
            <a:pPr marL="365125" indent="-365125"/>
            <a:r>
              <a:rPr lang="en-US" sz="2400" cap="all" dirty="0"/>
              <a:t>Case c-650/22 </a:t>
            </a:r>
            <a:r>
              <a:rPr lang="en-US" sz="2400" i="1" cap="all" dirty="0" err="1"/>
              <a:t>fifa</a:t>
            </a:r>
            <a:r>
              <a:rPr lang="en-US" sz="2400" i="1" cap="all" dirty="0"/>
              <a:t> v </a:t>
            </a:r>
            <a:r>
              <a:rPr lang="en-US" sz="2400" i="1" cap="all" dirty="0" err="1"/>
              <a:t>bz</a:t>
            </a:r>
            <a:r>
              <a:rPr lang="en-US" sz="2400" cap="all" dirty="0"/>
              <a:t> is also of interest: paras 124-148 conclude that the ‘no-poach’ rules of </a:t>
            </a:r>
            <a:r>
              <a:rPr lang="en-US" sz="2400" cap="all" dirty="0" err="1"/>
              <a:t>fifa</a:t>
            </a:r>
            <a:r>
              <a:rPr lang="en-US" sz="2400" cap="all" dirty="0"/>
              <a:t> were restrictive of competition by object</a:t>
            </a:r>
          </a:p>
          <a:p>
            <a:pPr marL="365125" indent="-365125"/>
            <a:r>
              <a:rPr lang="en-US" sz="2400" cap="all" dirty="0"/>
              <a:t>See similarly case c-680/21 </a:t>
            </a:r>
            <a:r>
              <a:rPr lang="en-US" sz="2400" i="1" cap="all" dirty="0"/>
              <a:t>royal Antwerp football club</a:t>
            </a:r>
            <a:r>
              <a:rPr lang="en-US" sz="2400" cap="all" dirty="0"/>
              <a:t>, paras 107-111</a:t>
            </a:r>
          </a:p>
          <a:p>
            <a:pPr marL="365125" indent="-365125"/>
            <a:r>
              <a:rPr lang="en-US" sz="2400" cap="all" dirty="0"/>
              <a:t>In the cat see case 1615/7/23 </a:t>
            </a:r>
            <a:r>
              <a:rPr lang="en-US" sz="2400" i="1" cap="all" dirty="0"/>
              <a:t>up and running (</a:t>
            </a:r>
            <a:r>
              <a:rPr lang="en-US" sz="2400" i="1" cap="all" dirty="0" err="1"/>
              <a:t>uk</a:t>
            </a:r>
            <a:r>
              <a:rPr lang="en-US" sz="2400" i="1" cap="all" dirty="0"/>
              <a:t>) ltd v </a:t>
            </a:r>
            <a:r>
              <a:rPr lang="en-US" sz="2400" i="1" cap="all" dirty="0" err="1"/>
              <a:t>Deckers</a:t>
            </a:r>
            <a:r>
              <a:rPr lang="en-US" sz="2400" i="1" cap="all" dirty="0"/>
              <a:t> UK Ltd</a:t>
            </a:r>
            <a:r>
              <a:rPr lang="en-US" sz="2400" cap="all" dirty="0"/>
              <a:t>: on the facts of that case </a:t>
            </a:r>
            <a:r>
              <a:rPr lang="en-US" sz="2400" cap="all" dirty="0" err="1"/>
              <a:t>deckers</a:t>
            </a:r>
            <a:r>
              <a:rPr lang="en-US" sz="2400" cap="all" dirty="0"/>
              <a:t> restricted competition by object in two ways: restricting online passive sales and rpm</a:t>
            </a:r>
            <a:endParaRPr lang="en-US" sz="1800" cap="al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1E882-6C06-C3DC-EC26-BA853620F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BD5ED-D216-2FB9-5C82-A072428F5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The Law Society      </a:t>
            </a:r>
          </a:p>
          <a:p>
            <a:pPr>
              <a:defRPr/>
            </a:pPr>
            <a:r>
              <a:rPr lang="en-GB" dirty="0"/>
              <a:t>5 December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5F8D4-3A02-14D4-C25F-788D9637C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AA998-8945-3546-BED8-4D51273F814A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9245617"/>
      </p:ext>
    </p:extLst>
  </p:cSld>
  <p:clrMapOvr>
    <a:masterClrMapping/>
  </p:clrMapOvr>
  <p:transition spd="slow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0560D-7FA7-CF91-9C61-603CC43BE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Competition law developments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8BE1D-AD8F-A778-DB10-77A98C4C5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dirty="0">
                <a:solidFill>
                  <a:srgbClr val="FF0000"/>
                </a:solidFill>
              </a:rPr>
              <a:t>OBJECT RESTRICTIONS AND ABUSES</a:t>
            </a:r>
          </a:p>
          <a:p>
            <a:pPr marL="365125" indent="-365125"/>
            <a:r>
              <a:rPr lang="en-US" sz="2400" cap="all" dirty="0"/>
              <a:t>CASE C-333/21 </a:t>
            </a:r>
            <a:r>
              <a:rPr lang="en-US" sz="2400" i="1" cap="all" dirty="0"/>
              <a:t>EUROPEAN SUPER LEAGUE V FIFA ACKNOWLEDGES</a:t>
            </a:r>
            <a:r>
              <a:rPr lang="en-US" sz="2400" cap="all" dirty="0"/>
              <a:t> THE CONCEPT OF AN ‘ABUSE BY OBJECT’</a:t>
            </a:r>
          </a:p>
          <a:p>
            <a:pPr marL="365125" indent="-365125"/>
            <a:r>
              <a:rPr lang="en-US" sz="2400" cap="all" dirty="0"/>
              <a:t>SEE FOR EXAMPLE PARAS 131 AND 148</a:t>
            </a:r>
          </a:p>
          <a:p>
            <a:pPr marL="365125" indent="-365125"/>
            <a:r>
              <a:rPr lang="en-US" sz="2400" cap="all" dirty="0"/>
              <a:t>THE COMMISSION IN </a:t>
            </a:r>
            <a:r>
              <a:rPr lang="en-US" sz="2400" i="1" cap="all" dirty="0"/>
              <a:t>INTEL</a:t>
            </a:r>
            <a:r>
              <a:rPr lang="en-US" sz="2400" cap="all" dirty="0"/>
              <a:t> FOUND ‘NAKED RESTRICTIONS OF COMPETITION’ AS WELL AS UNLAWFUL REBATES; THE LATTER FINDING WAS QUASHED BY THE GENERAL COURT, BUT IT ACKNOWLEDGED THE FORMER</a:t>
            </a:r>
          </a:p>
          <a:p>
            <a:pPr marL="365125" indent="-365125"/>
            <a:r>
              <a:rPr lang="en-US" sz="2400" cap="all" dirty="0"/>
              <a:t>AND NOTE THE COMMISSION’S DRAFT ARTCILE 102 GUIDELINES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1E882-6C06-C3DC-EC26-BA853620F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BD5ED-D216-2FB9-5C82-A072428F5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The Law Society      </a:t>
            </a:r>
          </a:p>
          <a:p>
            <a:pPr>
              <a:defRPr/>
            </a:pPr>
            <a:r>
              <a:rPr lang="en-GB" dirty="0"/>
              <a:t>5 December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5F8D4-3A02-14D4-C25F-788D9637C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AA998-8945-3546-BED8-4D51273F814A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45298361"/>
      </p:ext>
    </p:extLst>
  </p:cSld>
  <p:clrMapOvr>
    <a:masterClrMapping/>
  </p:clrMapOvr>
  <p:transition spd="slow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0560D-7FA7-CF91-9C61-603CC43BE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Competition law developments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8BE1D-AD8F-A778-DB10-77A98C4C5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dirty="0">
                <a:solidFill>
                  <a:srgbClr val="FF0000"/>
                </a:solidFill>
              </a:rPr>
              <a:t>OBJECT RESTRICTIONS AND ABUSES</a:t>
            </a:r>
          </a:p>
          <a:p>
            <a:pPr marL="365125" indent="-365125"/>
            <a:r>
              <a:rPr lang="en-US" sz="2400" cap="all" dirty="0"/>
              <a:t>NOTE THAT CHARACTERISATION OF CONDUCT AS RESTRICTIVE BY OBJECT, UNDER BOTH ARTICLE 101 AND 102, MEANS THAT THE </a:t>
            </a:r>
            <a:r>
              <a:rPr lang="en-US" sz="2400" i="1" cap="all" dirty="0"/>
              <a:t>WOUTERS</a:t>
            </a:r>
            <a:r>
              <a:rPr lang="en-US" sz="2400" cap="all" dirty="0"/>
              <a:t> DEFENCE IS UNAVAILABLE: </a:t>
            </a:r>
            <a:r>
              <a:rPr lang="en-US" sz="2400" i="1" cap="all" dirty="0"/>
              <a:t>ESL</a:t>
            </a:r>
            <a:r>
              <a:rPr lang="en-US" sz="2400" cap="all" dirty="0"/>
              <a:t>, PARAS 183-188</a:t>
            </a:r>
          </a:p>
          <a:p>
            <a:pPr marL="722313" lvl="1" indent="-361950"/>
            <a:r>
              <a:rPr lang="en-US" sz="2000" cap="all" dirty="0"/>
              <a:t>SEE SIMILARLY </a:t>
            </a:r>
            <a:r>
              <a:rPr lang="en-US" sz="2000" i="1" cap="all" dirty="0"/>
              <a:t>ANTWERP</a:t>
            </a:r>
            <a:r>
              <a:rPr lang="en-US" sz="2000" cap="all" dirty="0"/>
              <a:t>, PARAS 113-117 </a:t>
            </a:r>
          </a:p>
          <a:p>
            <a:pPr marL="722313" lvl="1" indent="-361950"/>
            <a:r>
              <a:rPr lang="en-US" sz="2000" cap="all" dirty="0"/>
              <a:t>C-128/21 </a:t>
            </a:r>
            <a:r>
              <a:rPr lang="en-US" sz="2000" i="1" cap="all" dirty="0"/>
              <a:t>LIETUVOS</a:t>
            </a:r>
            <a:r>
              <a:rPr lang="en-US" sz="2000" cap="all" dirty="0"/>
              <a:t>, PARAS 97-98 </a:t>
            </a:r>
          </a:p>
          <a:p>
            <a:pPr marL="722313" lvl="1" indent="-361950"/>
            <a:r>
              <a:rPr lang="en-US" sz="2000" cap="all" dirty="0"/>
              <a:t>C-438/22 </a:t>
            </a:r>
            <a:r>
              <a:rPr lang="en-US" sz="2000" i="1" cap="all" dirty="0"/>
              <a:t>EM AKAUNT</a:t>
            </a:r>
            <a:r>
              <a:rPr lang="en-US" sz="2000" cap="all" dirty="0"/>
              <a:t>, PARA 32</a:t>
            </a:r>
          </a:p>
          <a:p>
            <a:pPr marL="722313" lvl="1" indent="-361950"/>
            <a:r>
              <a:rPr lang="en-US" sz="2000" i="1" cap="all" dirty="0"/>
              <a:t>FIFA V BZ</a:t>
            </a:r>
            <a:r>
              <a:rPr lang="en-US" sz="2000" cap="all" dirty="0"/>
              <a:t> PARA 150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1E882-6C06-C3DC-EC26-BA853620F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BD5ED-D216-2FB9-5C82-A072428F5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The Law Society      </a:t>
            </a:r>
          </a:p>
          <a:p>
            <a:pPr>
              <a:defRPr/>
            </a:pPr>
            <a:r>
              <a:rPr lang="en-GB" dirty="0"/>
              <a:t>5 December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5F8D4-3A02-14D4-C25F-788D9637C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AA998-8945-3546-BED8-4D51273F814A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94330331"/>
      </p:ext>
    </p:extLst>
  </p:cSld>
  <p:clrMapOvr>
    <a:masterClrMapping/>
  </p:clrMapOvr>
  <p:transition spd="slow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0560D-7FA7-CF91-9C61-603CC43BE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Competition law developments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8BE1D-AD8F-A778-DB10-77A98C4C5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dirty="0">
                <a:solidFill>
                  <a:srgbClr val="FF0000"/>
                </a:solidFill>
              </a:rPr>
              <a:t>UNFAIR PRICES, TERMS AND CONDITIONS</a:t>
            </a:r>
          </a:p>
          <a:p>
            <a:pPr marL="365125" indent="-365125"/>
            <a:r>
              <a:rPr lang="en-US" sz="2400" cap="all" dirty="0"/>
              <a:t>HISTORICALLY THERE WERE FEW CASES ON UNFAIR PRICES AND UNFAIR TERMS AND CONDITIONS</a:t>
            </a:r>
          </a:p>
          <a:p>
            <a:pPr marL="365125" indent="-365125"/>
            <a:r>
              <a:rPr lang="en-US" sz="2400" cap="all" dirty="0"/>
              <a:t>BUT THEY HAVE INCREASED IN NUMBER, NOT LEAST AS A RESULT OF THE INVESTIGATION OF SOME DIGITAL PLATFORMS, FOR EXAMPLE</a:t>
            </a:r>
          </a:p>
          <a:p>
            <a:pPr marL="722313" lvl="1" indent="-361950"/>
            <a:r>
              <a:rPr lang="en-US" sz="2000" cap="all" dirty="0"/>
              <a:t>B TO B UNFAIRNESS (</a:t>
            </a:r>
            <a:r>
              <a:rPr lang="en-US" sz="2000" i="1" cap="all" dirty="0"/>
              <a:t>FACEBOOK</a:t>
            </a:r>
            <a:r>
              <a:rPr lang="en-US" sz="2000" cap="all" dirty="0"/>
              <a:t>)</a:t>
            </a:r>
          </a:p>
          <a:p>
            <a:pPr marL="722313" lvl="1" indent="-361950"/>
            <a:r>
              <a:rPr lang="en-US" sz="2000" cap="all" dirty="0"/>
              <a:t>B TO C UNFAIRNESS (</a:t>
            </a:r>
            <a:r>
              <a:rPr lang="en-US" sz="2000" i="1" cap="all" dirty="0"/>
              <a:t>APPLE MUSIC STREAMING</a:t>
            </a:r>
            <a:r>
              <a:rPr lang="en-US" sz="2000" cap="all" dirty="0"/>
              <a:t>)</a:t>
            </a:r>
          </a:p>
          <a:p>
            <a:pPr marL="474663" indent="-463550"/>
            <a:r>
              <a:rPr lang="en-US" sz="2400" cap="all" dirty="0"/>
              <a:t>VARIOUS CONSUMER PROTECTION INSTRUMENTS MAY BE AVAILABLE TO ADDRESS THIS</a:t>
            </a:r>
          </a:p>
          <a:p>
            <a:pPr marL="474663" indent="-463550"/>
            <a:r>
              <a:rPr lang="en-US" sz="2400" cap="all" dirty="0"/>
              <a:t>AND THE DMA IS CONCERNED WITH ‘FAIRNESS’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1E882-6C06-C3DC-EC26-BA853620F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BD5ED-D216-2FB9-5C82-A072428F5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The Law Society      </a:t>
            </a:r>
          </a:p>
          <a:p>
            <a:pPr>
              <a:defRPr/>
            </a:pPr>
            <a:r>
              <a:rPr lang="en-GB" dirty="0"/>
              <a:t>5 December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5F8D4-3A02-14D4-C25F-788D9637C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AA998-8945-3546-BED8-4D51273F814A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7456614"/>
      </p:ext>
    </p:extLst>
  </p:cSld>
  <p:clrMapOvr>
    <a:masterClrMapping/>
  </p:clrMapOvr>
  <p:transition spd="slow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0560D-7FA7-CF91-9C61-603CC43BE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Competition law developments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8BE1D-AD8F-A778-DB10-77A98C4C5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dirty="0">
                <a:solidFill>
                  <a:srgbClr val="FF0000"/>
                </a:solidFill>
              </a:rPr>
              <a:t>UNFAIR PRICES, TERMS AND CONDITIONS</a:t>
            </a:r>
          </a:p>
          <a:p>
            <a:pPr marL="365125" indent="-365125"/>
            <a:r>
              <a:rPr lang="en-US" sz="2400" cap="all" dirty="0"/>
              <a:t>IN THE RD HANDOUT, SEE:</a:t>
            </a:r>
          </a:p>
          <a:p>
            <a:pPr marL="722313" lvl="1" indent="-361950"/>
            <a:r>
              <a:rPr lang="en-US" sz="2000" i="1" cap="all" dirty="0"/>
              <a:t>APPLE MUSIC STREAMING </a:t>
            </a:r>
            <a:r>
              <a:rPr lang="en-US" sz="2000" cap="all" dirty="0"/>
              <a:t>(PAGE 10: paras 521-555)</a:t>
            </a:r>
          </a:p>
          <a:p>
            <a:pPr marL="722313" lvl="1" indent="-361950"/>
            <a:r>
              <a:rPr lang="en-US" sz="2000" i="1" cap="all" dirty="0"/>
              <a:t>FACEBOOK MARKETPLACE</a:t>
            </a:r>
            <a:r>
              <a:rPr lang="en-US" sz="2000" cap="all" dirty="0"/>
              <a:t> (PAGE 10)</a:t>
            </a:r>
          </a:p>
          <a:p>
            <a:pPr marL="722313" lvl="1" indent="-361950"/>
            <a:r>
              <a:rPr lang="en-US" sz="2000" cap="all" dirty="0"/>
              <a:t>PRELIMINARY FINDINGS AGAINST APPLE AND FACEBOOK UNDER THE DMA (PAGE 16)</a:t>
            </a:r>
          </a:p>
          <a:p>
            <a:pPr marL="722313" lvl="1" indent="-361950"/>
            <a:r>
              <a:rPr lang="en-US" sz="2000" i="1" cap="all" dirty="0"/>
              <a:t>HYDROCORTISONE</a:t>
            </a:r>
            <a:r>
              <a:rPr lang="en-US" sz="2000" cap="all" dirty="0"/>
              <a:t> (PAGE 24)</a:t>
            </a:r>
          </a:p>
          <a:p>
            <a:pPr marL="722313" lvl="1" indent="-361950"/>
            <a:r>
              <a:rPr lang="en-US" sz="2000" i="1" cap="all" dirty="0"/>
              <a:t>PHENYTOIN</a:t>
            </a:r>
            <a:r>
              <a:rPr lang="en-US" sz="2000" cap="all" dirty="0"/>
              <a:t> (PAGE 25)</a:t>
            </a:r>
          </a:p>
          <a:p>
            <a:pPr marL="365125" indent="-365125"/>
            <a:r>
              <a:rPr lang="en-US" sz="2400" cap="all" dirty="0"/>
              <a:t>AND SEE ALSO SEVERAL DAMAGES ACTIONS IN THE CAT:</a:t>
            </a:r>
          </a:p>
          <a:p>
            <a:pPr marL="722313" lvl="1" indent="-361950"/>
            <a:r>
              <a:rPr lang="en-US" sz="2000" i="1" cap="all" dirty="0"/>
              <a:t>BOUNDARY ZONE FARES</a:t>
            </a:r>
            <a:r>
              <a:rPr lang="en-US" sz="2000" cap="all" dirty="0"/>
              <a:t>, </a:t>
            </a:r>
            <a:r>
              <a:rPr lang="en-US" sz="2000" i="1" cap="all" dirty="0"/>
              <a:t>RESIDENTIAL LANDLINE SERVICES</a:t>
            </a:r>
            <a:r>
              <a:rPr lang="en-US" sz="2000" cap="all" dirty="0"/>
              <a:t>, </a:t>
            </a:r>
            <a:r>
              <a:rPr lang="en-US" sz="2000" i="1" cap="all" dirty="0"/>
              <a:t>APPLE AND GOOGLE APP STORES</a:t>
            </a:r>
            <a:r>
              <a:rPr lang="en-US" sz="2000" cap="all" dirty="0"/>
              <a:t>, </a:t>
            </a:r>
            <a:r>
              <a:rPr lang="en-US" sz="2000" i="1" cap="all" dirty="0"/>
              <a:t>FACEBOOK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1E882-6C06-C3DC-EC26-BA853620F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Professor Richard Whish London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BD5ED-D216-2FB9-5C82-A072428F5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The Law Society      </a:t>
            </a:r>
          </a:p>
          <a:p>
            <a:pPr>
              <a:defRPr/>
            </a:pPr>
            <a:r>
              <a:rPr lang="en-GB" dirty="0"/>
              <a:t>5 December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5F8D4-3A02-14D4-C25F-788D9637C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AA998-8945-3546-BED8-4D51273F814A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6771490"/>
      </p:ext>
    </p:extLst>
  </p:cSld>
  <p:clrMapOvr>
    <a:masterClrMapping/>
  </p:clrMapOvr>
  <p:transition spd="slow"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18F39243D5114FA1970FFD5468D840" ma:contentTypeVersion="18" ma:contentTypeDescription="Create a new document." ma:contentTypeScope="" ma:versionID="96bd70458136fb69fe620944d8d466d2">
  <xsd:schema xmlns:xsd="http://www.w3.org/2001/XMLSchema" xmlns:xs="http://www.w3.org/2001/XMLSchema" xmlns:p="http://schemas.microsoft.com/office/2006/metadata/properties" xmlns:ns2="0ed22694-9c25-459d-90b0-ba5e4503108e" xmlns:ns3="3b0c239d-fc1a-4ed6-9612-1b566d11b82f" xmlns:ns4="c23d2192-f5b5-4a13-9a30-e0d79702362d" targetNamespace="http://schemas.microsoft.com/office/2006/metadata/properties" ma:root="true" ma:fieldsID="493ffb67d72158a765e876d16462360f" ns2:_="" ns3:_="" ns4:_="">
    <xsd:import namespace="0ed22694-9c25-459d-90b0-ba5e4503108e"/>
    <xsd:import namespace="3b0c239d-fc1a-4ed6-9612-1b566d11b82f"/>
    <xsd:import namespace="c23d2192-f5b5-4a13-9a30-e0d79702362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d22694-9c25-459d-90b0-ba5e450310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96a8a38-5593-4a1d-8402-439dcdce839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0c239d-fc1a-4ed6-9612-1b566d11b82f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3d2192-f5b5-4a13-9a30-e0d79702362d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451ad581-4173-43b5-9c88-e1be4c1730d4}" ma:internalName="TaxCatchAll" ma:showField="CatchAllData" ma:web="3b0c239d-fc1a-4ed6-9612-1b566d11b82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23d2192-f5b5-4a13-9a30-e0d79702362d" xsi:nil="true"/>
    <lcf76f155ced4ddcb4097134ff3c332f xmlns="0ed22694-9c25-459d-90b0-ba5e4503108e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EE8C625-5815-44DA-9F52-E963FC3597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d22694-9c25-459d-90b0-ba5e4503108e"/>
    <ds:schemaRef ds:uri="3b0c239d-fc1a-4ed6-9612-1b566d11b82f"/>
    <ds:schemaRef ds:uri="c23d2192-f5b5-4a13-9a30-e0d79702362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D821C91-842E-4CCD-B51A-FB259968D40D}">
  <ds:schemaRefs>
    <ds:schemaRef ds:uri="http://schemas.microsoft.com/office/2006/metadata/properties"/>
    <ds:schemaRef ds:uri="http://schemas.microsoft.com/office/infopath/2007/PartnerControls"/>
    <ds:schemaRef ds:uri="c23d2192-f5b5-4a13-9a30-e0d79702362d"/>
    <ds:schemaRef ds:uri="0ed22694-9c25-459d-90b0-ba5e4503108e"/>
  </ds:schemaRefs>
</ds:datastoreItem>
</file>

<file path=customXml/itemProps3.xml><?xml version="1.0" encoding="utf-8"?>
<ds:datastoreItem xmlns:ds="http://schemas.openxmlformats.org/officeDocument/2006/customXml" ds:itemID="{49517C73-F4A2-48CE-8D13-7EA576C7FB99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5e9a85d-4ce1-4e47-aa2e-eb685858a3fc}" enabled="1" method="Standard" siteId="{2d4ecdb2-42d1-4250-b794-2caf523719ad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576963</TotalTime>
  <Words>1253</Words>
  <Application>Microsoft Office PowerPoint</Application>
  <PresentationFormat>On-screen Show (4:3)</PresentationFormat>
  <Paragraphs>168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ＭＳ Ｐゴシック</vt:lpstr>
      <vt:lpstr>Arial</vt:lpstr>
      <vt:lpstr>Calibri</vt:lpstr>
      <vt:lpstr>Trebuchet MS</vt:lpstr>
      <vt:lpstr>Wingdings</vt:lpstr>
      <vt:lpstr>Wingdings 2</vt:lpstr>
      <vt:lpstr>Opulent</vt:lpstr>
      <vt:lpstr>competition law developments 2024</vt:lpstr>
      <vt:lpstr>Competition law developments 2024</vt:lpstr>
      <vt:lpstr>Competition law developments 2024</vt:lpstr>
      <vt:lpstr>Competition law developments 2024</vt:lpstr>
      <vt:lpstr>Competition law developments 2024</vt:lpstr>
      <vt:lpstr>Competition law developments 2024</vt:lpstr>
      <vt:lpstr>Competition law developments 2024</vt:lpstr>
      <vt:lpstr>Competition law developments 2024</vt:lpstr>
      <vt:lpstr>Competition law developments 2024</vt:lpstr>
      <vt:lpstr>Competition law developments 2024</vt:lpstr>
      <vt:lpstr>Competition law developments 2024</vt:lpstr>
      <vt:lpstr>Competition law developments 2024</vt:lpstr>
      <vt:lpstr>Competition law developments 2024</vt:lpstr>
      <vt:lpstr>Competition law developments 2024</vt:lpstr>
      <vt:lpstr>Competition law developments 2024</vt:lpstr>
      <vt:lpstr>Competition law developments 2024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Richard</dc:creator>
  <cp:lastModifiedBy>Jay Mistry</cp:lastModifiedBy>
  <cp:revision>577</cp:revision>
  <cp:lastPrinted>2024-12-05T12:43:56Z</cp:lastPrinted>
  <dcterms:created xsi:type="dcterms:W3CDTF">2013-06-01T08:05:02Z</dcterms:created>
  <dcterms:modified xsi:type="dcterms:W3CDTF">2025-01-23T14:38:05Z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0x010100A718F39243D5114FA1970FFD5468D840</vt:lpwstr>
  </property>
</Properties>
</file>